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767" r:id="rId2"/>
  </p:sldMasterIdLst>
  <p:notesMasterIdLst>
    <p:notesMasterId r:id="rId25"/>
  </p:notesMasterIdLst>
  <p:handoutMasterIdLst>
    <p:handoutMasterId r:id="rId26"/>
  </p:handoutMasterIdLst>
  <p:sldIdLst>
    <p:sldId id="256" r:id="rId3"/>
    <p:sldId id="383" r:id="rId4"/>
    <p:sldId id="721" r:id="rId5"/>
    <p:sldId id="753" r:id="rId6"/>
    <p:sldId id="722" r:id="rId7"/>
    <p:sldId id="727" r:id="rId8"/>
    <p:sldId id="754" r:id="rId9"/>
    <p:sldId id="755" r:id="rId10"/>
    <p:sldId id="756" r:id="rId11"/>
    <p:sldId id="757" r:id="rId12"/>
    <p:sldId id="758" r:id="rId13"/>
    <p:sldId id="728" r:id="rId14"/>
    <p:sldId id="729" r:id="rId15"/>
    <p:sldId id="759" r:id="rId16"/>
    <p:sldId id="730" r:id="rId17"/>
    <p:sldId id="760" r:id="rId18"/>
    <p:sldId id="761" r:id="rId19"/>
    <p:sldId id="762" r:id="rId20"/>
    <p:sldId id="763" r:id="rId21"/>
    <p:sldId id="764" r:id="rId22"/>
    <p:sldId id="765" r:id="rId23"/>
    <p:sldId id="642" r:id="rId24"/>
  </p:sldIdLst>
  <p:sldSz cx="9144000" cy="5143500" type="screen16x9"/>
  <p:notesSz cx="6761163" cy="9942513"/>
  <p:defaultTextStyle>
    <a:defPPr>
      <a:defRPr lang="ru-RU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19" autoAdjust="0"/>
    <p:restoredTop sz="94640" autoAdjust="0"/>
  </p:normalViewPr>
  <p:slideViewPr>
    <p:cSldViewPr>
      <p:cViewPr varScale="1">
        <p:scale>
          <a:sx n="62" d="100"/>
          <a:sy n="62" d="100"/>
        </p:scale>
        <p:origin x="-90" y="-27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2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14" y="-78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78BB0-11F1-4165-8716-A1D9135754C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AE0FF-34AA-41B3-A593-54845F2AE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451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F4D645A-A5BE-4A26-B89B-6546962A1BD7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902F8B9-9A19-49AA-9317-A6ACF283A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822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56270-4F50-4ACA-8D38-23E5ED6E541A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1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6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8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C6A6-BB7B-4CBD-A6BF-AB5CC41213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642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041DF-5325-4526-A952-1537A82ED7A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69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81E-4652-419D-A808-21B054EA30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6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76A39-AC88-45C0-80DA-C4FB529229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586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BEC84-0680-4C15-88F4-2086C88B827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37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54622-B0EA-4A3C-A0DF-67EDE92CFB1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615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3814-C729-4F9A-87D2-F41ECFC948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598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7DCA7-C15C-48C1-AA1D-7022846151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8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9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BCEA-2053-4962-9E85-2E53237FA4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280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C51DE-95FA-4FFE-B07B-A6A8649BF0D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22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6D76-2A0F-441F-9393-30E3BFCA77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994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2"/>
            <a:ext cx="8229600" cy="16394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953951"/>
            <a:ext cx="8229600" cy="16406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8633D-EB31-4C76-BD53-AB390FD8452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2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6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6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1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11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5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25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60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3D3804C-814D-43E3-B362-C1A0805288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0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ffs2013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2900" y="265468"/>
            <a:ext cx="571500" cy="32509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1</a:t>
            </a:r>
            <a:endParaRPr lang="ru-RU" sz="2000" dirty="0" smtClean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514350"/>
            <a:ext cx="7696200" cy="4267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endParaRPr lang="ru-RU" sz="2800" b="1" dirty="0" smtClean="0"/>
          </a:p>
          <a:p>
            <a:pPr marL="0" indent="0" algn="ctr" eaLnBrk="1" hangingPunct="1">
              <a:buNone/>
              <a:defRPr/>
            </a:pPr>
            <a:r>
              <a:rPr lang="ru-RU" sz="2800" b="1" dirty="0" smtClean="0"/>
              <a:t>О проблемах и перспективах подготовки и трудоустройства выпускников-биологов</a:t>
            </a:r>
            <a:endParaRPr lang="ru-RU" sz="2800" b="1" dirty="0" smtClean="0"/>
          </a:p>
          <a:p>
            <a:pPr marL="0" indent="0" algn="ctr" eaLnBrk="1" hangingPunct="1">
              <a:buNone/>
              <a:defRPr/>
            </a:pPr>
            <a:r>
              <a:rPr lang="ru-RU" sz="2800" b="1" i="1" dirty="0" smtClean="0">
                <a:latin typeface="Times New Roman" pitchFamily="18" charset="0"/>
              </a:rPr>
              <a:t>О.П. Мелехова</a:t>
            </a:r>
            <a:r>
              <a:rPr lang="ru-RU" sz="2600" b="1" i="1" dirty="0" smtClean="0"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i="1" dirty="0" smtClean="0">
                <a:latin typeface="Times New Roman" pitchFamily="18" charset="0"/>
              </a:rPr>
              <a:t>д.б.н., зам. председателя УМС по биологии ФУМО «Биологические науки»,</a:t>
            </a:r>
            <a:br>
              <a:rPr lang="ru-RU" sz="2400" b="1" i="1" dirty="0" smtClean="0">
                <a:latin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</a:rPr>
              <a:t>МГУ имени </a:t>
            </a:r>
            <a:r>
              <a:rPr lang="ru-RU" sz="2400" b="1" i="1" dirty="0" err="1" smtClean="0">
                <a:latin typeface="Times New Roman" pitchFamily="18" charset="0"/>
              </a:rPr>
              <a:t>М.В.Ломоносова</a:t>
            </a:r>
            <a:r>
              <a:rPr lang="ru-RU" sz="2400" b="1" i="1" dirty="0" smtClean="0">
                <a:latin typeface="Arial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000" b="1" i="1" dirty="0" smtClean="0">
                <a:latin typeface="Arial" charset="0"/>
              </a:rPr>
              <a:t>e-mail: </a:t>
            </a:r>
            <a:r>
              <a:rPr lang="en-US" sz="2000" b="1" i="1" dirty="0" smtClean="0">
                <a:latin typeface="Arial" charset="0"/>
                <a:hlinkClick r:id="rId2"/>
              </a:rPr>
              <a:t>muffs2013@gmail.com</a:t>
            </a:r>
            <a:endParaRPr lang="en-US" sz="2000" b="1" i="1" dirty="0" smtClean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10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Приоритеты научно-технологического развития РФ:</a:t>
            </a: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Возможность эффективного ответа российского общества на большие вызовы с учетом взаимодействия человека и природы, человека и технологий, социальных институтов на современном этапе глобального развития, в том числе применяя методы гуманитарных и социальных наук.</a:t>
            </a:r>
            <a:endParaRPr lang="ru-RU" sz="2000" b="1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90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11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endParaRPr lang="ru-RU" sz="28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мировой науке громадная часть исследований проводится на живых объектах. Среди этих исследований – создание и использование ИИ, </a:t>
            </a:r>
            <a:r>
              <a:rPr lang="ru-RU" sz="28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постгеномные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технологии, инновационные направления в фармакологии, биотехнологии, исследования космоса и изучение мозга человека.</a:t>
            </a:r>
            <a:endParaRPr lang="ru-RU" sz="20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7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12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Нанобиотехнологии</a:t>
            </a: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позволяют создавать новые биоорганические объекты на основе природных принципов и выращивать эти объекты «под заказ».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Планируется создание </a:t>
            </a:r>
            <a:r>
              <a:rPr lang="ru-RU" sz="28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биоподобных</a:t>
            </a: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синтетических биологических объектов и формирование базы для «</a:t>
            </a:r>
            <a:r>
              <a:rPr lang="ru-RU" sz="28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природоподобной</a:t>
            </a: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техносферы</a:t>
            </a: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», включенной в естественный </a:t>
            </a:r>
            <a:r>
              <a:rPr lang="ru-RU" sz="28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ресурсооборот</a:t>
            </a: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биосферы.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Вопрос: </a:t>
            </a: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будет ли такая </a:t>
            </a:r>
            <a:r>
              <a:rPr lang="ru-RU" sz="28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техносфера</a:t>
            </a: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природосовместима</a:t>
            </a: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97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13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системе высшего образования в связи с такими планами создаются федеральные программы </a:t>
            </a:r>
            <a:r>
              <a:rPr lang="ru-RU" sz="2800" b="1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опережающего образования</a:t>
            </a: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создание научно-образовательной системы междисциплинарной подготовки (например: «ФАРМА-2020», «Биотехнология-2030» и т.д.).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Основная цель – развитие подготовки кадров одновременно с развитием новых технологий.</a:t>
            </a:r>
            <a:endParaRPr lang="ru-RU" sz="20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10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14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Смена технологической парадигмы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экстенсивного производства к «зеленым технологиям» – </a:t>
            </a:r>
            <a:r>
              <a:rPr lang="ru-RU" sz="28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малозатратным</a:t>
            </a: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малотоксичным, малоотходным, </a:t>
            </a:r>
            <a:r>
              <a:rPr lang="ru-RU" sz="28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энергоэффективным</a:t>
            </a: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Поиск новых подходов к безопасной пище и воде, защита от загрязнений атмосферы, почвы, пресных вод и мирового океана.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Реутилизация отходов.</a:t>
            </a:r>
            <a:endParaRPr lang="ru-RU" sz="28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60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15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82905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Природоподобные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технологии, возможно,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дают шанс избежать ресурсного коллапса, но несут новые глобальные риски.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 надо включить в число важнейших глобальных вызовов обеспечение необходимости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биобезопасности человека и экологической безопасности существующих природных систем.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современное естественнонаучное образование,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науки о природе и о человеке, должно сохранить фундаментальную компоненту.</a:t>
            </a: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7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16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новых формах образовательного процесса:</a:t>
            </a:r>
            <a:endParaRPr lang="ru-RU" sz="28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Он-</a:t>
            </a:r>
            <a:r>
              <a:rPr lang="ru-RU" sz="28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лайн</a:t>
            </a: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курсы</a:t>
            </a:r>
          </a:p>
          <a:p>
            <a:pPr algn="ctr"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Открытое образование</a:t>
            </a:r>
          </a:p>
          <a:p>
            <a:pPr algn="ctr"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программы</a:t>
            </a:r>
          </a:p>
          <a:p>
            <a:pPr algn="ctr"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 повышения квалификации</a:t>
            </a:r>
          </a:p>
          <a:p>
            <a:pPr algn="ctr"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Приобретение отдельных компетенций: цель – образование в течение всей жизни.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 все это дает результат только при наличии базового фундаментального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82411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17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области биологических наук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имеется специальность 06.05.01 «Биоинженерия и биоинформатика».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Область профессиональной деятельности выпускников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включает: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Получение, изучение и применение различных биологических объектов, прежде всего измененных природных и искусственных организмов (от вирусов и одноклеточных до многоклеточных), а также 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биомакромолекул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18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Область профессиональной деятельности выпускников специальности 06.05.01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включает: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Обработку и последующий анализ большого массива информации по биологическим объектам;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Разработку методов молекулярной диагностики и выбора новых мишеней для лекарственных препаратов;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Подготовку специалистов по биоинженерии, 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биоинформатике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смежным дисциплинам в образовательной организации.</a:t>
            </a: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5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19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специальности 06.05.02 «Фундаментальная и прикладная биология»</a:t>
            </a: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Профессиональная деятельность выпускников направлена на изучение живых организмов и их взаимодействие друг с другом и окружающей средой и применение полученных знаний для развития технологий, основанных на достижениях 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геномики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протеомики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метаболомики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биоинженерии, синтетической и структурной биологии, 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биоинформатики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 также для решения проблем, связанных с сохранением природной среды и здоровья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387489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6286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Содержание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5850"/>
            <a:ext cx="8229600" cy="3486150"/>
          </a:xfrm>
        </p:spPr>
        <p:txBody>
          <a:bodyPr/>
          <a:lstStyle/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актуализации ФГОС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новых квалификациях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научно-технологического развития РФ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подготовке биологов с учетом смены технологической парадигмы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биологических специальностях.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20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специальности 06.05.02 «Фундаментальная и прикладная биология»</a:t>
            </a: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ОПК-2: способен планировать и проводить биологические эксперименты, используя современное оборудование, включая физико-химические методы структурной биологии, молекулярного моделирования, 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биоинформатики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другие информационные технологии и профессиональные базы данных, соблюдать правила биоэтики, безопасности экспериментальной работы и требований информационной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31262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21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специальности 06.05.02 «Фундаментальная и прикладная биология»</a:t>
            </a: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ОПК-4: способен обосновывать критерии биологической и экологической безопасности, разрабатывать биологические и математические модели и методы для выявления рисков использования продукции биотехнологических и биомедицинских производств на молекулярном, клеточном, организменном и популяционном уровнях; участвовать в создании и реализации новых методов и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1157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978"/>
            <a:ext cx="533400" cy="251222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000" smtClean="0">
                <a:latin typeface="Times New Roman" pitchFamily="18" charset="0"/>
              </a:rPr>
              <a:t>22</a:t>
            </a:r>
            <a:endParaRPr lang="ru-RU" altLang="ru-RU" sz="2000" dirty="0" smtClean="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8651"/>
            <a:ext cx="8229600" cy="396597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3600" b="1" i="1" dirty="0" smtClean="0">
                <a:latin typeface="Antique Olive Compact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328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586988"/>
            <a:ext cx="8229600" cy="35468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Продолжается </a:t>
            </a: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актуализация 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Федеральных государственных образовательных стандартов на основе квалификационных требований профессиональных стандартов.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2018г. в ПООП по направлению «Биология» на основе профессиональных стандартов в области промышленной фармации введены новые профили по подготовке к участию в доклинических испытаниях лекарственных средств и прогнозе безопасности лекарственных средств для человека и окружающей среды.</a:t>
            </a: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4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390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Современные тенденции</a:t>
            </a:r>
            <a:b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развития высшей школы связаны с необходимостью кадрового обеспечения инновационной экономики в Российской Федерации.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настоящее время обсуждается Проект «Стратегии развития национальной системы квалификаций» на период до 2030г, которая представляет собой инструмент согласования предложения и спроса на </a:t>
            </a:r>
            <a:r>
              <a:rPr lang="ru-RU" sz="2800" b="1" i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квалификации.</a:t>
            </a: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89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Квалификация – 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это характеристика профессиональной деятельности, определяющаяся трудовыми функциями, характером применяемых умений и знаний и ответственностью.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Таким образом, это – совокупность </a:t>
            </a:r>
            <a:r>
              <a:rPr lang="ru-RU" sz="2800" b="1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компетенций</a:t>
            </a:r>
            <a:r>
              <a:rPr lang="ru-RU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обеспечивающих выполнение определенных трудовых функций.</a:t>
            </a:r>
            <a:endParaRPr lang="ru-RU" sz="20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98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6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Современные приоритеты</a:t>
            </a:r>
            <a:b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мирового научно-технологического развития часто называют «глобальными вызовами». Среди них важнейшие – это цифровая экономика, создание и широкое использование искусственного интеллекта, </a:t>
            </a:r>
            <a:r>
              <a:rPr lang="ru-RU" sz="28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постгеномные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технологии, инновационные направления в фармакологии, биотехнологии, исследования космоса и изучение мозга человека.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Громадная часть  мировых исследований проводится на живых объектах.</a:t>
            </a:r>
            <a:endParaRPr lang="ru-RU" sz="2000" b="1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7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Приоритеты научно-технологического развития РФ:</a:t>
            </a: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Переход к передовым цифровым, интеллектуальным производственным технологиям, роботизированным системам, новым материалам и способам конструирования, создание систем обработки больших объемов данных, машинного обучения и искусственного интеллекта.</a:t>
            </a:r>
            <a:endParaRPr lang="ru-RU" sz="2000" b="1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66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8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Приоритеты научно-технологического развития РФ:</a:t>
            </a: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Переход к персонализированной медицине, высокотехнологичному здравоохранению и технологиям </a:t>
            </a:r>
            <a:r>
              <a:rPr lang="ru-RU" sz="2800" kern="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8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в том числе за счет рационального применения лекарственных препаратов (прежде всего антибактериальных).</a:t>
            </a:r>
            <a:endParaRPr lang="ru-RU" sz="2000" b="1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24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9</a:t>
            </a:r>
            <a:endParaRPr lang="ru-RU" sz="2000" kern="0" dirty="0" smtClean="0">
              <a:solidFill>
                <a:srgbClr val="E5FFFF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Приоритеты научно-технологического развития РФ:</a:t>
            </a: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Переход к высокопродуктивному и экологически чистому </a:t>
            </a:r>
            <a:r>
              <a:rPr lang="ru-RU" sz="2800" kern="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агро</a:t>
            </a:r>
            <a:r>
              <a:rPr lang="ru-RU" sz="28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и </a:t>
            </a:r>
            <a:r>
              <a:rPr lang="ru-RU" sz="2800" kern="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аквахозяйству</a:t>
            </a:r>
            <a:r>
              <a:rPr lang="ru-RU" sz="28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разработку и внедрение систем рационального применения средств химической и биологической защиты сельскохозяйственных растений и животных, хранение и эффективную переработку сельскохозяйственной продукции, создание безопасных и качественных, в том числе функциональных, продуктов питания.</a:t>
            </a:r>
            <a:endParaRPr lang="ru-RU" sz="2000" b="1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3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730</Words>
  <Application>Microsoft Office PowerPoint</Application>
  <PresentationFormat>Экран (16:9)</PresentationFormat>
  <Paragraphs>85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Текстура</vt:lpstr>
      <vt:lpstr>4_Оформление по умолчанию</vt:lpstr>
      <vt:lpstr>1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Катя</dc:creator>
  <cp:lastModifiedBy>Ольга</cp:lastModifiedBy>
  <cp:revision>373</cp:revision>
  <cp:lastPrinted>2019-12-02T20:39:24Z</cp:lastPrinted>
  <dcterms:created xsi:type="dcterms:W3CDTF">1601-01-01T00:00:00Z</dcterms:created>
  <dcterms:modified xsi:type="dcterms:W3CDTF">2019-12-02T22:16:34Z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