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12"/>
  </p:notesMasterIdLst>
  <p:sldIdLst>
    <p:sldId id="256" r:id="rId3"/>
    <p:sldId id="383" r:id="rId4"/>
    <p:sldId id="521" r:id="rId5"/>
    <p:sldId id="522" r:id="rId6"/>
    <p:sldId id="512" r:id="rId7"/>
    <p:sldId id="523" r:id="rId8"/>
    <p:sldId id="291" r:id="rId9"/>
    <p:sldId id="451" r:id="rId10"/>
    <p:sldId id="298" r:id="rId11"/>
  </p:sldIdLst>
  <p:sldSz cx="9144000" cy="5143500" type="screen16x9"/>
  <p:notesSz cx="6761163" cy="9942513"/>
  <p:defaultTextStyle>
    <a:defPPr>
      <a:defRPr lang="ru-RU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19" autoAdjust="0"/>
    <p:restoredTop sz="94640" autoAdjust="0"/>
  </p:normalViewPr>
  <p:slideViewPr>
    <p:cSldViewPr>
      <p:cViewPr varScale="1">
        <p:scale>
          <a:sx n="63" d="100"/>
          <a:sy n="63" d="100"/>
        </p:scale>
        <p:origin x="-102" y="-4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14" y="-78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F4D645A-A5BE-4A26-B89B-6546962A1BD7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902F8B9-9A19-49AA-9317-A6ACF283A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22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C6A6-BB7B-4CBD-A6BF-AB5CC4121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2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C51DE-95FA-4FFE-B07B-A6A8649BF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4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6D76-2A0F-441F-9393-30E3BFCA7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12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2"/>
            <a:ext cx="8229600" cy="16394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953946"/>
            <a:ext cx="8229600" cy="1640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633D-EB31-4C76-BD53-AB390FD84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3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9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64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60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12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110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5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41DF-5325-4526-A952-1537A82ED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090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56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02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16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6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81E-4652-419D-A808-21B054EA3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3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6A39-AC88-45C0-80DA-C4FB5292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98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EC84-0680-4C15-88F4-2086C88B8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4622-B0EA-4A3C-A0DF-67EDE92CF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2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3814-C729-4F9A-87D2-F41ECFC94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6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7DCA7-C15C-48C1-AA1D-70228461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95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BCEA-2053-4962-9E85-2E53237FA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57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3D3804C-814D-43E3-B362-C1A080528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ffs2013@gmail.com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2900" y="265463"/>
            <a:ext cx="571500" cy="32509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1</a:t>
            </a: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666750"/>
            <a:ext cx="7696200" cy="41148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О развитии стандартизации высшего образования</a:t>
            </a:r>
            <a:endParaRPr lang="ru-RU" sz="2800" b="1" i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i="1" dirty="0" smtClean="0">
                <a:latin typeface="Times New Roman" pitchFamily="18" charset="0"/>
              </a:rPr>
              <a:t>О.П. Мелехова</a:t>
            </a:r>
            <a:r>
              <a:rPr lang="ru-RU" sz="2600" b="1" i="1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latin typeface="Times New Roman" pitchFamily="18" charset="0"/>
              </a:rPr>
              <a:t>д.б.н., зам. председателя УМС по биологии УМО по классическому университетскому образованию,</a:t>
            </a:r>
            <a:br>
              <a:rPr lang="ru-RU" sz="2400" b="1" i="1" dirty="0" smtClean="0">
                <a:latin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</a:rPr>
              <a:t>МГУ имени </a:t>
            </a:r>
            <a:r>
              <a:rPr lang="ru-RU" sz="2400" b="1" i="1" dirty="0" err="1" smtClean="0">
                <a:latin typeface="Times New Roman" pitchFamily="18" charset="0"/>
              </a:rPr>
              <a:t>М.В.Ломоносова</a:t>
            </a:r>
            <a:r>
              <a:rPr lang="ru-RU" sz="2400" b="1" i="1" dirty="0" smtClean="0">
                <a:latin typeface="Arial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000" b="1" i="1" dirty="0" smtClean="0">
                <a:latin typeface="Arial" charset="0"/>
              </a:rPr>
              <a:t>e-mail: </a:t>
            </a:r>
            <a:r>
              <a:rPr lang="en-US" sz="2000" b="1" i="1" dirty="0" smtClean="0">
                <a:latin typeface="Arial" charset="0"/>
                <a:hlinkClick r:id="rId2"/>
              </a:rPr>
              <a:t>muffs2013@gmail.com</a:t>
            </a:r>
            <a:endParaRPr lang="en-US" sz="2000" b="1" i="1" dirty="0" smtClean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Содержание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229600" cy="3486150"/>
          </a:xfrm>
        </p:spPr>
        <p:txBody>
          <a:bodyPr/>
          <a:lstStyle/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реформы системы образования и развитие стандартизации высшего образования.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новых нормативных документах.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информации в раздаточном материале.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67665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В начале реформы Министерство образования и науки определило </a:t>
            </a:r>
            <a:r>
              <a:rPr lang="ru-RU" sz="2400" b="1" dirty="0" smtClean="0"/>
              <a:t>задачи модернизации ВО РФ:</a:t>
            </a:r>
          </a:p>
          <a:p>
            <a:pPr marL="0" indent="0">
              <a:buNone/>
            </a:pPr>
            <a:endParaRPr lang="ru-RU" sz="2400" b="1" dirty="0" smtClean="0"/>
          </a:p>
          <a:p>
            <a:r>
              <a:rPr lang="ru-RU" sz="2400" dirty="0" smtClean="0"/>
              <a:t>Расширение свободы образовательных учреждений;</a:t>
            </a:r>
          </a:p>
          <a:p>
            <a:r>
              <a:rPr lang="ru-RU" sz="2400" dirty="0" smtClean="0"/>
              <a:t>Обновление структуры и содержания образовательных программ;</a:t>
            </a:r>
          </a:p>
          <a:p>
            <a:r>
              <a:rPr lang="ru-RU" sz="2400" dirty="0" smtClean="0"/>
              <a:t>Повышение ответственности за качество образования;</a:t>
            </a:r>
          </a:p>
        </p:txBody>
      </p:sp>
    </p:spTree>
    <p:extLst>
      <p:ext uri="{BB962C8B-B14F-4D97-AF65-F5344CB8AC3E}">
        <p14:creationId xmlns:p14="http://schemas.microsoft.com/office/powerpoint/2010/main" val="39690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676650"/>
          </a:xfrm>
        </p:spPr>
        <p:txBody>
          <a:bodyPr/>
          <a:lstStyle/>
          <a:p>
            <a:r>
              <a:rPr lang="ru-RU" sz="2400" dirty="0" smtClean="0"/>
              <a:t>Привлечение работодателей к созданию и реализации ООП;</a:t>
            </a:r>
          </a:p>
          <a:p>
            <a:r>
              <a:rPr lang="ru-RU" sz="2400" dirty="0" smtClean="0"/>
              <a:t>Повышение доверия к образовательной политике РФ и конкурентоспособности российских вузов на мировом рынке образовательных услуг;</a:t>
            </a:r>
          </a:p>
          <a:p>
            <a:r>
              <a:rPr lang="ru-RU" sz="2400" dirty="0" smtClean="0"/>
              <a:t>Создание условий для образования в течение всей жизни.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988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455052"/>
              </p:ext>
            </p:extLst>
          </p:nvPr>
        </p:nvGraphicFramePr>
        <p:xfrm>
          <a:off x="647708" y="666750"/>
          <a:ext cx="7810501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2603228"/>
                <a:gridCol w="2603228"/>
                <a:gridCol w="2604045"/>
              </a:tblGrid>
              <a:tr h="426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ГОС-2 (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2000г.)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Содержание регламентируется перечнем дисциплин федерального компонента, их основных разделов и трудоемкостью каждой дисциплины. Уровень подготовки выпускника регламентируется в терминах «знания, умения, навыки». Объем федерального компонента 70 – 85% (специалист)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65" marR="52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ФГОС-3 (2010г.)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Содержание регламентируется через достижение определенных компетенций (общекультурных и профессиональных). Перечень дисциплин приводится </a:t>
                      </a:r>
                      <a:r>
                        <a:rPr lang="ru-RU" sz="1400" u="sng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примерный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. Объем федерального компонента – 50% (</a:t>
                      </a:r>
                      <a:r>
                        <a:rPr lang="ru-RU" sz="1400" dirty="0" err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бакалавриат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65" marR="52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ФГОС-3</a:t>
                      </a:r>
                      <a:r>
                        <a:rPr lang="ru-RU" sz="1400" dirty="0" smtClean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+ (2014г.)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Содержание регламентируется только через перечень компетенций. В структуре образовательной программы определяется только соотношение объемов базовой и вариативной части дисциплин и практик и объем государственной итоговой аттестации. Объем базового компонента дисциплин и практик – около 50% (</a:t>
                      </a:r>
                      <a:r>
                        <a:rPr lang="ru-RU" sz="1400" dirty="0" err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бакалавриат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65" marR="52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5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6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16636"/>
              </p:ext>
            </p:extLst>
          </p:nvPr>
        </p:nvGraphicFramePr>
        <p:xfrm>
          <a:off x="228600" y="666750"/>
          <a:ext cx="8686800" cy="4442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6169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Проект дальнейшего развития ФГОС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141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ФГОС 3+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Проект</a:t>
                      </a:r>
                      <a:r>
                        <a:rPr lang="ru-RU" sz="1800" baseline="0" dirty="0" smtClean="0"/>
                        <a:t> ФГОС 4</a:t>
                      </a:r>
                      <a:endParaRPr lang="ru-RU" sz="1800" dirty="0"/>
                    </a:p>
                  </a:txBody>
                  <a:tcPr/>
                </a:tc>
              </a:tr>
              <a:tr h="36802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spc="15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«Рамочные» требования к структуре ГОС;</a:t>
                      </a:r>
                      <a:r>
                        <a:rPr lang="ru-RU" sz="16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настоящее время разработан 691 стандарт по направлениям и специальностям ВО.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 «Перечень укрупненных групп направлений наук и специальностей» (бывшие 29 УГНС трансформированы в 57 УГНС и объединены в 9 областей образования);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 классификации: общность предметного ядра содержания, сходные условия реализации.</a:t>
                      </a:r>
                      <a:endParaRPr lang="ru-RU" sz="1600" spc="15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Уточнение</a:t>
                      </a: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формулировок и перечня компетенций (результатов ОП в целом);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соответствие ФГОС с законодательными нормами;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ФГОС по УГНС: на основе уровня квалификаций РФ, Европейской рамки квалификаций и квалификаций ВО («Дублинские дескрипторы»);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Преемственность стандартов различных уровней одной УГНС («принцип непрерывности»);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видах и задачах профессиональной деятельности выпускников – в ООП вуза, в соответствии с профессиональными стандартами и Примерной ОП</a:t>
                      </a:r>
                      <a:endParaRPr lang="ru-RU" sz="1400" spc="15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0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4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400" b="1" dirty="0">
                <a:latin typeface="Times New Roman" pitchFamily="18" charset="0"/>
              </a:rPr>
              <a:t>Цель новой редакции ФГОС : </a:t>
            </a:r>
          </a:p>
          <a:p>
            <a:pPr marL="612000" eaLnBrk="1" hangingPunct="1">
              <a:lnSpc>
                <a:spcPct val="90000"/>
              </a:lnSpc>
              <a:buNone/>
              <a:defRPr/>
            </a:pPr>
            <a:endParaRPr lang="ru-RU" sz="2400" b="1" dirty="0">
              <a:latin typeface="Times New Roman" pitchFamily="18" charset="0"/>
            </a:endParaRPr>
          </a:p>
          <a:p>
            <a:pPr marL="612000" eaLnBrk="1" hangingPunct="1">
              <a:lnSpc>
                <a:spcPct val="150000"/>
              </a:lnSpc>
              <a:buNone/>
              <a:defRPr/>
            </a:pPr>
            <a:r>
              <a:rPr lang="ru-RU" sz="2400" b="1" dirty="0">
                <a:latin typeface="Times New Roman" pitchFamily="18" charset="0"/>
              </a:rPr>
              <a:t>Установление соответствия нормативам «Закона об образовании в Российской Федерации» (№ 273-ФЗ), вступившего в силу с 1.09.2013 г. </a:t>
            </a:r>
          </a:p>
          <a:p>
            <a:pPr marL="612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9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14407" y="586979"/>
            <a:ext cx="7554527" cy="419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Уровни профессионального образования, </a:t>
            </a:r>
          </a:p>
          <a:p>
            <a:pPr lvl="0" algn="ctr"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образовательные программы </a:t>
            </a:r>
            <a:endParaRPr lang="ru-RU" sz="2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+mj-lt"/>
              <a:buAutoNum type="arabicPeriod"/>
              <a:defRPr/>
            </a:pP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Среднее профессиональное образование </a:t>
            </a:r>
            <a:endParaRPr lang="ru-RU" sz="20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79500" indent="-184150">
              <a:buClr>
                <a:srgbClr val="FFFFFF"/>
              </a:buClr>
              <a:defRPr/>
            </a:pPr>
            <a:r>
              <a:rPr lang="ru-RU" sz="20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квалифицированных рабочих </a:t>
            </a:r>
          </a:p>
          <a:p>
            <a:pPr marL="1079500" indent="-184150">
              <a:buClr>
                <a:srgbClr val="FFFFFF"/>
              </a:buClr>
              <a:defRPr/>
            </a:pPr>
            <a:r>
              <a:rPr lang="ru-RU" sz="20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специалистов среднего звена 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Высшее образование - 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r>
              <a:rPr lang="ru-RU" sz="2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Высшее образование 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i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специалитет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магистратура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r>
              <a:rPr lang="ru-RU" sz="2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Высшее образование 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кадров высшей квалификации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079500" indent="-184150">
              <a:lnSpc>
                <a:spcPts val="2000"/>
              </a:lnSpc>
              <a:buClr>
                <a:srgbClr val="FFFFFF"/>
              </a:buClr>
              <a:defRPr/>
            </a:pP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аспирантура 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адъюнктура) </a:t>
            </a:r>
          </a:p>
          <a:p>
            <a:pPr marL="1079500" indent="-184150">
              <a:lnSpc>
                <a:spcPts val="2000"/>
              </a:lnSpc>
              <a:buClr>
                <a:srgbClr val="FFFFFF"/>
              </a:buClr>
              <a:defRPr/>
            </a:pP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ординатура </a:t>
            </a:r>
          </a:p>
          <a:p>
            <a:pPr marL="1079500" indent="-184150">
              <a:lnSpc>
                <a:spcPts val="2000"/>
              </a:lnSpc>
              <a:buClr>
                <a:srgbClr val="FFFFFF"/>
              </a:buClr>
              <a:defRPr/>
            </a:pP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ассистентура – стажировка 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6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8"/>
            <a:ext cx="533400" cy="25122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8" charset="0"/>
              </a:rPr>
              <a:t>62</a:t>
            </a:r>
            <a:endParaRPr lang="ru-RU" altLang="ru-RU" sz="2000" dirty="0" smtClean="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8651"/>
            <a:ext cx="8229600" cy="396597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3600" b="1" i="1" smtClean="0">
                <a:latin typeface="Antique Olive Compact" pitchFamily="34" charset="0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5702</TotalTime>
  <Words>448</Words>
  <Application>Microsoft Office PowerPoint</Application>
  <PresentationFormat>Экран (16:9)</PresentationFormat>
  <Paragraphs>67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Оформление по умолчанию</vt:lpstr>
      <vt:lpstr>Текстура</vt:lpstr>
      <vt:lpstr>1</vt:lpstr>
      <vt:lpstr>Содержание</vt:lpstr>
      <vt:lpstr>3</vt:lpstr>
      <vt:lpstr>4</vt:lpstr>
      <vt:lpstr>Презентация PowerPoint</vt:lpstr>
      <vt:lpstr>6</vt:lpstr>
      <vt:lpstr>7</vt:lpstr>
      <vt:lpstr>Презентация PowerPoint</vt:lpstr>
      <vt:lpstr>62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Катя</dc:creator>
  <cp:lastModifiedBy>Катя</cp:lastModifiedBy>
  <cp:revision>277</cp:revision>
  <cp:lastPrinted>2014-10-08T18:13:44Z</cp:lastPrinted>
  <dcterms:created xsi:type="dcterms:W3CDTF">1601-01-01T00:00:00Z</dcterms:created>
  <dcterms:modified xsi:type="dcterms:W3CDTF">2014-12-17T17:48:12Z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