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3" r:id="rId2"/>
  </p:sldMasterIdLst>
  <p:notesMasterIdLst>
    <p:notesMasterId r:id="rId15"/>
  </p:notesMasterIdLst>
  <p:sldIdLst>
    <p:sldId id="256" r:id="rId3"/>
    <p:sldId id="523" r:id="rId4"/>
    <p:sldId id="602" r:id="rId5"/>
    <p:sldId id="601" r:id="rId6"/>
    <p:sldId id="291" r:id="rId7"/>
    <p:sldId id="603" r:id="rId8"/>
    <p:sldId id="451" r:id="rId9"/>
    <p:sldId id="604" r:id="rId10"/>
    <p:sldId id="511" r:id="rId11"/>
    <p:sldId id="483" r:id="rId12"/>
    <p:sldId id="605" r:id="rId13"/>
    <p:sldId id="298" r:id="rId14"/>
  </p:sldIdLst>
  <p:sldSz cx="9144000" cy="5143500" type="screen16x9"/>
  <p:notesSz cx="6761163" cy="9942513"/>
  <p:defaultTextStyle>
    <a:defPPr>
      <a:defRPr lang="ru-RU"/>
    </a:defPPr>
    <a:lvl1pPr algn="l" rtl="0" fontAlgn="base">
      <a:lnSpc>
        <a:spcPct val="80000"/>
      </a:lnSpc>
      <a:spcBef>
        <a:spcPct val="20000"/>
      </a:spcBef>
      <a:spcAft>
        <a:spcPct val="0"/>
      </a:spcAft>
      <a:buClr>
        <a:schemeClr val="tx1"/>
      </a:buClr>
      <a:buSzPct val="65000"/>
      <a:buChar char="•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buClr>
        <a:schemeClr val="tx1"/>
      </a:buClr>
      <a:buSzPct val="65000"/>
      <a:buChar char="•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buClr>
        <a:schemeClr val="tx1"/>
      </a:buClr>
      <a:buSzPct val="65000"/>
      <a:buChar char="•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buClr>
        <a:schemeClr val="tx1"/>
      </a:buClr>
      <a:buSzPct val="65000"/>
      <a:buChar char="•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buClr>
        <a:schemeClr val="tx1"/>
      </a:buClr>
      <a:buSzPct val="65000"/>
      <a:buChar char="•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19" autoAdjust="0"/>
    <p:restoredTop sz="94640" autoAdjust="0"/>
  </p:normalViewPr>
  <p:slideViewPr>
    <p:cSldViewPr>
      <p:cViewPr varScale="1">
        <p:scale>
          <a:sx n="63" d="100"/>
          <a:sy n="63" d="100"/>
        </p:scale>
        <p:origin x="-102" y="-43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48" y="27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614" y="-78"/>
      </p:cViewPr>
      <p:guideLst>
        <p:guide orient="horz" pos="3132"/>
        <p:guide pos="213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F4D645A-A5BE-4A26-B89B-6546962A1BD7}" type="datetimeFigureOut">
              <a:rPr lang="ru-RU"/>
              <a:pPr>
                <a:defRPr/>
              </a:pPr>
              <a:t>17.05.2015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902F8B9-9A19-49AA-9317-A6ACF283AD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822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BC6A6-BB7B-4CBD-A6BF-AB5CC41213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620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C51DE-95FA-4FFE-B07B-A6A8649BF0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249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76D76-2A0F-441F-9393-30E3BFCA77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121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200152"/>
            <a:ext cx="8229600" cy="163949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953946"/>
            <a:ext cx="8229600" cy="16406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8633D-EB31-4C76-BD53-AB390FD845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33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2573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384FD-D9FF-4CA6-AAB1-D5CA35F5DAAF}" type="datetimeFigureOut">
              <a:rPr lang="ru-RU"/>
              <a:pPr>
                <a:defRPr/>
              </a:pPr>
              <a:t>17.05.2015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AEDEF-7004-4855-896B-B7BC5D2180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13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E9508-DA35-4FBC-BA0B-EC36492B5751}" type="datetimeFigureOut">
              <a:rPr lang="ru-RU"/>
              <a:pPr>
                <a:defRPr/>
              </a:pPr>
              <a:t>17.05.2015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5B8B7-DC96-42FE-84B2-CE55D6028E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796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58A6C-671E-4C39-828D-DBA77CF23523}" type="datetimeFigureOut">
              <a:rPr lang="ru-RU"/>
              <a:pPr>
                <a:defRPr/>
              </a:pPr>
              <a:t>17.05.2015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64A06-87D6-488A-89DC-FC60BAF204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164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40386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40386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347A1-E7C6-470B-AA2A-AA6396FDB648}" type="datetimeFigureOut">
              <a:rPr lang="ru-RU"/>
              <a:pPr>
                <a:defRPr/>
              </a:pPr>
              <a:t>17.05.2015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96C6D-2A96-42ED-8927-0CB7C77C95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8605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BEABC-605B-4CDF-9920-44A11D7BE807}" type="datetimeFigureOut">
              <a:rPr lang="ru-RU"/>
              <a:pPr>
                <a:defRPr/>
              </a:pPr>
              <a:t>17.05.2015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92BCC-026F-4172-B457-44543BA76F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7127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9655C-9EF5-4B33-829C-29736333E1AE}" type="datetimeFigureOut">
              <a:rPr lang="ru-RU"/>
              <a:pPr>
                <a:defRPr/>
              </a:pPr>
              <a:t>17.05.2015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336E7-3C1F-4CEF-95C3-7A35BB4D8D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1101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B117D-571E-4212-905E-0083CCC34D5D}" type="datetimeFigureOut">
              <a:rPr lang="ru-RU"/>
              <a:pPr>
                <a:defRPr/>
              </a:pPr>
              <a:t>17.05.2015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1FCEA-D653-47DB-AE85-B8E851B8F8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158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041DF-5325-4526-A952-1537A82ED7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0905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12087-9E9A-4B25-958D-F6A609C1877B}" type="datetimeFigureOut">
              <a:rPr lang="ru-RU"/>
              <a:pPr>
                <a:defRPr/>
              </a:pPr>
              <a:t>17.05.2015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B7FFC-6331-4B7D-9AB1-D4A16E0592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2567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59EE0-8FFB-4556-AA96-CDCDAADEB661}" type="datetimeFigureOut">
              <a:rPr lang="ru-RU"/>
              <a:pPr>
                <a:defRPr/>
              </a:pPr>
              <a:t>17.05.2015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81D5D-69A5-40FF-A002-8D7B2F5430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6025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844C8-8B2C-485C-8A40-60931E4D9F0C}" type="datetimeFigureOut">
              <a:rPr lang="ru-RU"/>
              <a:pPr>
                <a:defRPr/>
              </a:pPr>
              <a:t>17.05.2015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1990E-FE97-4C3C-978D-8BA24DD760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1162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85750"/>
            <a:ext cx="2057400" cy="42862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85750"/>
            <a:ext cx="6019800" cy="42862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1494D-745D-430D-8698-4FCF59119658}" type="datetimeFigureOut">
              <a:rPr lang="ru-RU"/>
              <a:pPr>
                <a:defRPr/>
              </a:pPr>
              <a:t>17.05.2015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4FF5A-EEAE-498F-A670-AB2F5AA07D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860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2F81E-4652-419D-A808-21B054EA30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033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76A39-AC88-45C0-80DA-C4FB52922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980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BEC84-0680-4C15-88F4-2086C88B82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75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54622-B0EA-4A3C-A0DF-67EDE92CFB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028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A3814-C729-4F9A-87D2-F41ECFC948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065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7DCA7-C15C-48C1-AA1D-7022846151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954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8BCEA-2053-4962-9E85-2E53237FA4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57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03D3804C-814D-43E3-B362-C1A0805288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85750"/>
            <a:ext cx="82296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5900"/>
            <a:ext cx="82296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0C883015-B288-46A1-806D-35B4841397BA}" type="datetimeFigureOut">
              <a:rPr lang="ru-RU"/>
              <a:pPr>
                <a:defRPr/>
              </a:pPr>
              <a:t>17.05.2015</a:t>
            </a:fld>
            <a:endParaRPr lang="ru-RU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2AC83FDF-9334-4FA4-934C-369CBA2ED2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uffs2013@gmail.com" TargetMode="External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42900" y="265463"/>
            <a:ext cx="571500" cy="325091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latin typeface="Times New Roman" pitchFamily="18" charset="0"/>
              </a:rPr>
              <a:t>1</a:t>
            </a:r>
            <a:endParaRPr lang="ru-RU" sz="2000" dirty="0" smtClean="0">
              <a:latin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838200" y="666750"/>
            <a:ext cx="7696200" cy="41148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2800" b="1" dirty="0" smtClean="0"/>
              <a:t>Формирование карт компетенций</a:t>
            </a:r>
            <a:endParaRPr lang="ru-RU" sz="2800" b="1" i="1" dirty="0" smtClean="0">
              <a:latin typeface="Times New Roman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2800" b="1" i="1" dirty="0" smtClean="0">
                <a:latin typeface="Times New Roman" pitchFamily="18" charset="0"/>
              </a:rPr>
              <a:t>О.П. Мелехова</a:t>
            </a:r>
            <a:r>
              <a:rPr lang="ru-RU" sz="2600" b="1" i="1" dirty="0" smtClean="0">
                <a:latin typeface="Times New Roman" pitchFamily="18" charset="0"/>
              </a:rPr>
              <a:t> 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2400" b="1" i="1" dirty="0" smtClean="0">
                <a:latin typeface="Times New Roman" pitchFamily="18" charset="0"/>
              </a:rPr>
              <a:t>д.б.н., зам. председателя УМС по биологии УМО по классическому университетскому образованию,</a:t>
            </a:r>
            <a:br>
              <a:rPr lang="ru-RU" sz="2400" b="1" i="1" dirty="0" smtClean="0">
                <a:latin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</a:rPr>
              <a:t>МГУ имени </a:t>
            </a:r>
            <a:r>
              <a:rPr lang="ru-RU" sz="2400" b="1" i="1" dirty="0" err="1" smtClean="0">
                <a:latin typeface="Times New Roman" pitchFamily="18" charset="0"/>
              </a:rPr>
              <a:t>М.В.Ломоносова</a:t>
            </a:r>
            <a:r>
              <a:rPr lang="ru-RU" sz="2400" b="1" i="1" dirty="0" smtClean="0">
                <a:latin typeface="Arial" charset="0"/>
              </a:rPr>
              <a:t> 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000" b="1" i="1" dirty="0" smtClean="0">
                <a:latin typeface="Arial" charset="0"/>
              </a:rPr>
              <a:t>e-mail: </a:t>
            </a:r>
            <a:r>
              <a:rPr lang="en-US" sz="2000" b="1" i="1" dirty="0" smtClean="0">
                <a:latin typeface="Arial" charset="0"/>
                <a:hlinkClick r:id="rId2"/>
              </a:rPr>
              <a:t>muffs2013@gmail.com</a:t>
            </a:r>
            <a:endParaRPr lang="en-US" sz="2000" b="1" i="1" dirty="0" smtClean="0">
              <a:latin typeface="Arial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 sz="2000" b="1" i="1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81000" y="742950"/>
            <a:ext cx="8229600" cy="3695700"/>
          </a:xfrm>
        </p:spPr>
        <p:txBody>
          <a:bodyPr/>
          <a:lstStyle/>
          <a:p>
            <a:pPr marL="0" indent="0">
              <a:lnSpc>
                <a:spcPts val="2500"/>
              </a:lnSpc>
              <a:spcBef>
                <a:spcPts val="1200"/>
              </a:spcBef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3000"/>
              </a:lnSpc>
              <a:spcBef>
                <a:spcPts val="1200"/>
              </a:spcBef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содержания Карты компетенции идет «сверху» (от владений к умениям, а затем к знаниям). Но поэтапное формирование компетенции у обучающегося идет «снизу» (от знания к умению и затем к владению).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/>
          </a:p>
          <a:p>
            <a:endParaRPr lang="ru-RU" sz="28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29111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10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69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81000" y="742950"/>
            <a:ext cx="8229600" cy="3695700"/>
          </a:xfrm>
        </p:spPr>
        <p:txBody>
          <a:bodyPr/>
          <a:lstStyle/>
          <a:p>
            <a:pPr marL="0" indent="0">
              <a:lnSpc>
                <a:spcPts val="2500"/>
              </a:lnSpc>
              <a:spcBef>
                <a:spcPts val="1200"/>
              </a:spcBef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3000"/>
              </a:lnSpc>
              <a:spcBef>
                <a:spcPts val="1200"/>
              </a:spcBef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 компетенции содержит шкалы и критерии оценивания достижения результатов обучения, то есть дает механизм оценки уровня освоения компетенции на определенном этапе ее формирования.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/>
          </a:p>
          <a:p>
            <a:endParaRPr lang="ru-RU" sz="28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29111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11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32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5978"/>
            <a:ext cx="533400" cy="251222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z="2000" smtClean="0">
                <a:latin typeface="Times New Roman" pitchFamily="18" charset="0"/>
              </a:rPr>
              <a:t>12</a:t>
            </a:r>
            <a:endParaRPr lang="ru-RU" altLang="ru-RU" sz="2000" dirty="0" smtClean="0">
              <a:latin typeface="Times New Roman" pitchFamily="18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8651"/>
            <a:ext cx="8229600" cy="3965972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b="1" i="1" dirty="0" smtClean="0">
              <a:latin typeface="Antique Olive Compact" pitchFamily="34" charset="0"/>
            </a:endParaRPr>
          </a:p>
          <a:p>
            <a:pPr eaLnBrk="1" hangingPunct="1">
              <a:buFontTx/>
              <a:buNone/>
            </a:pPr>
            <a:endParaRPr lang="ru-RU" altLang="ru-RU" b="1" i="1" dirty="0" smtClean="0">
              <a:latin typeface="Antique Olive Compact" pitchFamily="34" charset="0"/>
            </a:endParaRPr>
          </a:p>
          <a:p>
            <a:pPr eaLnBrk="1" hangingPunct="1">
              <a:buFontTx/>
              <a:buNone/>
            </a:pPr>
            <a:endParaRPr lang="ru-RU" altLang="ru-RU" b="1" i="1" dirty="0" smtClean="0">
              <a:latin typeface="Antique Olive Compact" pitchFamily="34" charset="0"/>
            </a:endParaRPr>
          </a:p>
          <a:p>
            <a:pPr algn="ctr" eaLnBrk="1" hangingPunct="1">
              <a:buFontTx/>
              <a:buNone/>
            </a:pPr>
            <a:r>
              <a:rPr lang="ru-RU" altLang="ru-RU" sz="3600" b="1" i="1" dirty="0" smtClean="0">
                <a:latin typeface="Antique Olive Compact" pitchFamily="34" charset="0"/>
              </a:rPr>
              <a:t>БЛАГОДАРЮ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533400" cy="4572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sz="2000" dirty="0" smtClean="0"/>
              <a:t>2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66750"/>
            <a:ext cx="8229600" cy="41148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 smtClean="0">
                <a:latin typeface="Comic Sans MS" panose="030F0702030302020204" pitchFamily="66" charset="0"/>
              </a:rPr>
              <a:t>Разделы Карты компетенции:</a:t>
            </a:r>
          </a:p>
          <a:p>
            <a:pPr marL="0" indent="0">
              <a:buNone/>
            </a:pPr>
            <a:r>
              <a:rPr lang="ru-RU" sz="2400" dirty="0" smtClean="0"/>
              <a:t>1.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«Общая характеристика компетенции»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включает: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Шифр и наименование компетенции;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Указание типа компетенции (общекультурная/универсальная, общепрофессиональная, профессиональная, профессионально-специализированная);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взаимосвязи данной компетенции с другими компетенциями;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08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533400" cy="4572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sz="2000" dirty="0" smtClean="0"/>
              <a:t>3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66750"/>
            <a:ext cx="8229600" cy="41148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 smtClean="0">
                <a:latin typeface="Comic Sans MS" panose="030F0702030302020204" pitchFamily="66" charset="0"/>
              </a:rPr>
              <a:t>Разделы Карты компетенции: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«Общая характеристика компетенции»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входного уровня знаний, умений, опыта деятельности, требуемых для формирования компетенции;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Ссылка на Профессиональный стандарт (при наличии) и соответствующие обобщенные трудовые функции и (или) трудовые функции, которым соответствует формируемая компетенция;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Комментарии разработчиков карты.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26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533400" cy="4572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sz="2000" dirty="0" smtClean="0"/>
              <a:t>4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5236860"/>
              </p:ext>
            </p:extLst>
          </p:nvPr>
        </p:nvGraphicFramePr>
        <p:xfrm>
          <a:off x="533400" y="1504950"/>
          <a:ext cx="8229599" cy="294271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600200"/>
                <a:gridCol w="1186343"/>
                <a:gridCol w="1484619"/>
                <a:gridCol w="1545519"/>
                <a:gridCol w="1545519"/>
                <a:gridCol w="867399"/>
              </a:tblGrid>
              <a:tr h="16830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Планируемые результаты обучения*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(показатели освоения компетенции)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2" marR="53642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Критерии оценивания результатов обучения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2" marR="5364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72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2" marR="536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2" marR="536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2" marR="536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2" marR="536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2" marR="53642" marT="0" marB="0" anchor="ctr"/>
                </a:tc>
              </a:tr>
              <a:tr h="7546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ВЛАДЕТЬ: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____________ В1 (УК-1</a:t>
                      </a:r>
                      <a:r>
                        <a:rPr lang="ru-RU" sz="900" dirty="0" smtClean="0">
                          <a:effectLst/>
                        </a:rPr>
                        <a:t>)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____________ В2 (УК-1</a:t>
                      </a:r>
                      <a:r>
                        <a:rPr lang="ru-RU" sz="900" dirty="0" smtClean="0">
                          <a:effectLst/>
                        </a:rPr>
                        <a:t>)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____________ В3 (УК-1)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2" marR="536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2" marR="536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2" marR="536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2" marR="536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2" marR="536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2" marR="53642" marT="0" marB="0"/>
                </a:tc>
              </a:tr>
              <a:tr h="609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УМЕТЬ: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____________У1 (УК-1</a:t>
                      </a:r>
                      <a:r>
                        <a:rPr lang="ru-RU" sz="900" dirty="0" smtClean="0">
                          <a:effectLst/>
                        </a:rPr>
                        <a:t>)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____________ У2 (УК-1)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2" marR="536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2" marR="536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2" marR="536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2" marR="536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2" marR="536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2" marR="53642" marT="0" marB="0"/>
                </a:tc>
              </a:tr>
              <a:tr h="732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ЗНАТЬ: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____________ З1 (УК-1)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____________ З2 (УК-1)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3642" marR="536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2" marR="536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2" marR="536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2" marR="536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3642" marR="536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2" marR="53642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4800" y="421273"/>
            <a:ext cx="86868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Разделы Карты</a:t>
            </a:r>
            <a:r>
              <a:rPr kumimoji="0" lang="ru-RU" altLang="ru-RU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компетенции:</a:t>
            </a:r>
            <a:endParaRPr kumimoji="0" lang="ru-RU" alt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ПЛАНИРУЕМЫЕ РЕЗУЛЬТАТЫ ОБУЧЕНИЯ ДЛЯ ФОРМИРОВАНИЯ КОМПЕТЕНЦИИ И КРИТЕРИИ ИХ ОЦЕНИВАНИЯ</a:t>
            </a:r>
            <a:endParaRPr kumimoji="0" lang="ru-RU" alt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53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85754"/>
            <a:ext cx="533400" cy="301229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/>
              <a:t>5</a:t>
            </a:r>
            <a:endParaRPr lang="ru-RU" sz="2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800100"/>
            <a:ext cx="8229600" cy="4057650"/>
          </a:xfrm>
        </p:spPr>
        <p:txBody>
          <a:bodyPr/>
          <a:lstStyle/>
          <a:p>
            <a:pPr marL="0" lvl="0" indent="0" algn="ctr">
              <a:buClr>
                <a:srgbClr val="00CCFF"/>
              </a:buClr>
              <a:buNone/>
            </a:pPr>
            <a:r>
              <a:rPr lang="ru-RU" sz="2800" b="1" dirty="0">
                <a:solidFill>
                  <a:srgbClr val="FFFFFF"/>
                </a:solidFill>
                <a:latin typeface="Comic Sans MS" panose="030F0702030302020204" pitchFamily="66" charset="0"/>
              </a:rPr>
              <a:t>Разделы Карты компетенции: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sz="24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3. «Итоговый контроль </a:t>
            </a:r>
            <a:r>
              <a:rPr lang="ru-RU" sz="2400" b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4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компетенции у обучающегося»: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Форма итогового контроля </a:t>
            </a:r>
            <a:r>
              <a:rPr lang="ru-RU" sz="24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компетенции (отчет о практике, защита проекта, выполнение комплексного практического задания и пр.);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Точка проведения итогового контроля в образовательной программе (производственная практика, рубежная (итоговая) аттестация по образовательному модулю, ГИА и т.п.).</a:t>
            </a:r>
            <a:endParaRPr lang="ru-RU" sz="24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612000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latin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61950"/>
            <a:ext cx="8229600" cy="685800"/>
          </a:xfrm>
        </p:spPr>
        <p:txBody>
          <a:bodyPr/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ПООП аспирантуры.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проектирования структуры ОП</a:t>
            </a:r>
            <a:endParaRPr lang="ru-RU" sz="28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29111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6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315913" y="1200150"/>
            <a:ext cx="8294688" cy="3505200"/>
            <a:chOff x="199" y="756"/>
            <a:chExt cx="5225" cy="2208"/>
          </a:xfrm>
        </p:grpSpPr>
        <p:sp>
          <p:nvSpPr>
            <p:cNvPr id="3" name="AutoShape 4"/>
            <p:cNvSpPr>
              <a:spLocks noChangeAspect="1" noChangeArrowheads="1" noTextEdit="1"/>
            </p:cNvSpPr>
            <p:nvPr/>
          </p:nvSpPr>
          <p:spPr bwMode="auto">
            <a:xfrm>
              <a:off x="199" y="756"/>
              <a:ext cx="5184" cy="2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grpSp>
          <p:nvGrpSpPr>
            <p:cNvPr id="7" name="Group 206"/>
            <p:cNvGrpSpPr>
              <a:grpSpLocks/>
            </p:cNvGrpSpPr>
            <p:nvPr/>
          </p:nvGrpSpPr>
          <p:grpSpPr bwMode="auto">
            <a:xfrm>
              <a:off x="200" y="756"/>
              <a:ext cx="5186" cy="1389"/>
              <a:chOff x="200" y="756"/>
              <a:chExt cx="5186" cy="1389"/>
            </a:xfrm>
          </p:grpSpPr>
          <p:sp>
            <p:nvSpPr>
              <p:cNvPr id="1139" name="Rectangle 6"/>
              <p:cNvSpPr>
                <a:spLocks noChangeArrowheads="1"/>
              </p:cNvSpPr>
              <p:nvPr/>
            </p:nvSpPr>
            <p:spPr bwMode="auto">
              <a:xfrm>
                <a:off x="280" y="995"/>
                <a:ext cx="219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ОК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40" name="Rectangle 7"/>
              <p:cNvSpPr>
                <a:spLocks noChangeArrowheads="1"/>
              </p:cNvSpPr>
              <p:nvPr/>
            </p:nvSpPr>
            <p:spPr bwMode="auto">
              <a:xfrm>
                <a:off x="464" y="995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41" name="Rectangle 8"/>
              <p:cNvSpPr>
                <a:spLocks noChangeArrowheads="1"/>
              </p:cNvSpPr>
              <p:nvPr/>
            </p:nvSpPr>
            <p:spPr bwMode="auto">
              <a:xfrm>
                <a:off x="488" y="995"/>
                <a:ext cx="53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1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42" name="Rectangle 9"/>
              <p:cNvSpPr>
                <a:spLocks noChangeArrowheads="1"/>
              </p:cNvSpPr>
              <p:nvPr/>
            </p:nvSpPr>
            <p:spPr bwMode="auto">
              <a:xfrm>
                <a:off x="528" y="995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43" name="Rectangle 10"/>
              <p:cNvSpPr>
                <a:spLocks noChangeArrowheads="1"/>
              </p:cNvSpPr>
              <p:nvPr/>
            </p:nvSpPr>
            <p:spPr bwMode="auto">
              <a:xfrm>
                <a:off x="680" y="760"/>
                <a:ext cx="22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З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44" name="Rectangle 11"/>
              <p:cNvSpPr>
                <a:spLocks noChangeArrowheads="1"/>
              </p:cNvSpPr>
              <p:nvPr/>
            </p:nvSpPr>
            <p:spPr bwMode="auto">
              <a:xfrm>
                <a:off x="683" y="760"/>
                <a:ext cx="241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45" name="Rectangle 12"/>
              <p:cNvSpPr>
                <a:spLocks noChangeArrowheads="1"/>
              </p:cNvSpPr>
              <p:nvPr/>
            </p:nvSpPr>
            <p:spPr bwMode="auto">
              <a:xfrm>
                <a:off x="804" y="760"/>
                <a:ext cx="20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(О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46" name="Rectangle 13"/>
              <p:cNvSpPr>
                <a:spLocks noChangeArrowheads="1"/>
              </p:cNvSpPr>
              <p:nvPr/>
            </p:nvSpPr>
            <p:spPr bwMode="auto">
              <a:xfrm>
                <a:off x="973" y="760"/>
                <a:ext cx="70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К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47" name="Rectangle 14"/>
              <p:cNvSpPr>
                <a:spLocks noChangeArrowheads="1"/>
              </p:cNvSpPr>
              <p:nvPr/>
            </p:nvSpPr>
            <p:spPr bwMode="auto">
              <a:xfrm>
                <a:off x="1024" y="760"/>
                <a:ext cx="59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48" name="Rectangle 15"/>
              <p:cNvSpPr>
                <a:spLocks noChangeArrowheads="1"/>
              </p:cNvSpPr>
              <p:nvPr/>
            </p:nvSpPr>
            <p:spPr bwMode="auto">
              <a:xfrm>
                <a:off x="1048" y="760"/>
                <a:ext cx="11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1)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49" name="Rectangle 16"/>
              <p:cNvSpPr>
                <a:spLocks noChangeArrowheads="1"/>
              </p:cNvSpPr>
              <p:nvPr/>
            </p:nvSpPr>
            <p:spPr bwMode="auto">
              <a:xfrm>
                <a:off x="1133" y="760"/>
                <a:ext cx="7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–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50" name="Rectangle 17"/>
              <p:cNvSpPr>
                <a:spLocks noChangeArrowheads="1"/>
              </p:cNvSpPr>
              <p:nvPr/>
            </p:nvSpPr>
            <p:spPr bwMode="auto">
              <a:xfrm>
                <a:off x="1171" y="756"/>
                <a:ext cx="148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51" name="Rectangle 18"/>
              <p:cNvSpPr>
                <a:spLocks noChangeArrowheads="1"/>
              </p:cNvSpPr>
              <p:nvPr/>
            </p:nvSpPr>
            <p:spPr bwMode="auto">
              <a:xfrm>
                <a:off x="1191" y="760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I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52" name="Rectangle 19"/>
              <p:cNvSpPr>
                <a:spLocks noChangeArrowheads="1"/>
              </p:cNvSpPr>
              <p:nvPr/>
            </p:nvSpPr>
            <p:spPr bwMode="auto">
              <a:xfrm>
                <a:off x="1217" y="760"/>
                <a:ext cx="5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53" name="Rectangle 20"/>
              <p:cNvSpPr>
                <a:spLocks noChangeArrowheads="1"/>
              </p:cNvSpPr>
              <p:nvPr/>
            </p:nvSpPr>
            <p:spPr bwMode="auto">
              <a:xfrm>
                <a:off x="1407" y="760"/>
                <a:ext cx="5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54" name="Rectangle 21"/>
              <p:cNvSpPr>
                <a:spLocks noChangeArrowheads="1"/>
              </p:cNvSpPr>
              <p:nvPr/>
            </p:nvSpPr>
            <p:spPr bwMode="auto">
              <a:xfrm>
                <a:off x="3280" y="760"/>
                <a:ext cx="87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Учебный элемент 1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55" name="Rectangle 22"/>
              <p:cNvSpPr>
                <a:spLocks noChangeArrowheads="1"/>
              </p:cNvSpPr>
              <p:nvPr/>
            </p:nvSpPr>
            <p:spPr bwMode="auto">
              <a:xfrm>
                <a:off x="3922" y="760"/>
                <a:ext cx="5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56" name="Rectangle 23"/>
              <p:cNvSpPr>
                <a:spLocks noChangeArrowheads="1"/>
              </p:cNvSpPr>
              <p:nvPr/>
            </p:nvSpPr>
            <p:spPr bwMode="auto">
              <a:xfrm>
                <a:off x="3601" y="875"/>
                <a:ext cx="5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57" name="Rectangle 24"/>
              <p:cNvSpPr>
                <a:spLocks noChangeArrowheads="1"/>
              </p:cNvSpPr>
              <p:nvPr/>
            </p:nvSpPr>
            <p:spPr bwMode="auto">
              <a:xfrm>
                <a:off x="4204" y="760"/>
                <a:ext cx="5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58" name="Rectangle 25"/>
              <p:cNvSpPr>
                <a:spLocks noChangeArrowheads="1"/>
              </p:cNvSpPr>
              <p:nvPr/>
            </p:nvSpPr>
            <p:spPr bwMode="auto">
              <a:xfrm>
                <a:off x="200" y="756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59" name="Rectangle 26"/>
              <p:cNvSpPr>
                <a:spLocks noChangeArrowheads="1"/>
              </p:cNvSpPr>
              <p:nvPr/>
            </p:nvSpPr>
            <p:spPr bwMode="auto">
              <a:xfrm>
                <a:off x="200" y="756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0" name="Rectangle 27"/>
              <p:cNvSpPr>
                <a:spLocks noChangeArrowheads="1"/>
              </p:cNvSpPr>
              <p:nvPr/>
            </p:nvSpPr>
            <p:spPr bwMode="auto">
              <a:xfrm>
                <a:off x="204" y="756"/>
                <a:ext cx="47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1" name="Rectangle 28"/>
              <p:cNvSpPr>
                <a:spLocks noChangeArrowheads="1"/>
              </p:cNvSpPr>
              <p:nvPr/>
            </p:nvSpPr>
            <p:spPr bwMode="auto">
              <a:xfrm>
                <a:off x="680" y="756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2" name="Rectangle 29"/>
              <p:cNvSpPr>
                <a:spLocks noChangeArrowheads="1"/>
              </p:cNvSpPr>
              <p:nvPr/>
            </p:nvSpPr>
            <p:spPr bwMode="auto">
              <a:xfrm>
                <a:off x="683" y="756"/>
                <a:ext cx="68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3" name="Rectangle 30"/>
              <p:cNvSpPr>
                <a:spLocks noChangeArrowheads="1"/>
              </p:cNvSpPr>
              <p:nvPr/>
            </p:nvSpPr>
            <p:spPr bwMode="auto">
              <a:xfrm>
                <a:off x="1367" y="756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4" name="Rectangle 31"/>
              <p:cNvSpPr>
                <a:spLocks noChangeArrowheads="1"/>
              </p:cNvSpPr>
              <p:nvPr/>
            </p:nvSpPr>
            <p:spPr bwMode="auto">
              <a:xfrm>
                <a:off x="1371" y="756"/>
                <a:ext cx="166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5" name="Rectangle 32"/>
              <p:cNvSpPr>
                <a:spLocks noChangeArrowheads="1"/>
              </p:cNvSpPr>
              <p:nvPr/>
            </p:nvSpPr>
            <p:spPr bwMode="auto">
              <a:xfrm>
                <a:off x="3035" y="756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6" name="Rectangle 33"/>
              <p:cNvSpPr>
                <a:spLocks noChangeArrowheads="1"/>
              </p:cNvSpPr>
              <p:nvPr/>
            </p:nvSpPr>
            <p:spPr bwMode="auto">
              <a:xfrm>
                <a:off x="3039" y="756"/>
                <a:ext cx="1125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7" name="Rectangle 34"/>
              <p:cNvSpPr>
                <a:spLocks noChangeArrowheads="1"/>
              </p:cNvSpPr>
              <p:nvPr/>
            </p:nvSpPr>
            <p:spPr bwMode="auto">
              <a:xfrm>
                <a:off x="4164" y="756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8" name="Rectangle 35"/>
              <p:cNvSpPr>
                <a:spLocks noChangeArrowheads="1"/>
              </p:cNvSpPr>
              <p:nvPr/>
            </p:nvSpPr>
            <p:spPr bwMode="auto">
              <a:xfrm>
                <a:off x="4168" y="756"/>
                <a:ext cx="1215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9" name="Rectangle 36"/>
              <p:cNvSpPr>
                <a:spLocks noChangeArrowheads="1"/>
              </p:cNvSpPr>
              <p:nvPr/>
            </p:nvSpPr>
            <p:spPr bwMode="auto">
              <a:xfrm>
                <a:off x="5383" y="756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70" name="Rectangle 37"/>
              <p:cNvSpPr>
                <a:spLocks noChangeArrowheads="1"/>
              </p:cNvSpPr>
              <p:nvPr/>
            </p:nvSpPr>
            <p:spPr bwMode="auto">
              <a:xfrm>
                <a:off x="5383" y="756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71" name="Rectangle 38"/>
              <p:cNvSpPr>
                <a:spLocks noChangeArrowheads="1"/>
              </p:cNvSpPr>
              <p:nvPr/>
            </p:nvSpPr>
            <p:spPr bwMode="auto">
              <a:xfrm>
                <a:off x="200" y="760"/>
                <a:ext cx="4" cy="2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72" name="Rectangle 39"/>
              <p:cNvSpPr>
                <a:spLocks noChangeArrowheads="1"/>
              </p:cNvSpPr>
              <p:nvPr/>
            </p:nvSpPr>
            <p:spPr bwMode="auto">
              <a:xfrm>
                <a:off x="680" y="760"/>
                <a:ext cx="3" cy="2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73" name="Rectangle 40"/>
              <p:cNvSpPr>
                <a:spLocks noChangeArrowheads="1"/>
              </p:cNvSpPr>
              <p:nvPr/>
            </p:nvSpPr>
            <p:spPr bwMode="auto">
              <a:xfrm>
                <a:off x="1367" y="760"/>
                <a:ext cx="4" cy="2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74" name="Rectangle 41"/>
              <p:cNvSpPr>
                <a:spLocks noChangeArrowheads="1"/>
              </p:cNvSpPr>
              <p:nvPr/>
            </p:nvSpPr>
            <p:spPr bwMode="auto">
              <a:xfrm>
                <a:off x="3035" y="760"/>
                <a:ext cx="4" cy="2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75" name="Rectangle 42"/>
              <p:cNvSpPr>
                <a:spLocks noChangeArrowheads="1"/>
              </p:cNvSpPr>
              <p:nvPr/>
            </p:nvSpPr>
            <p:spPr bwMode="auto">
              <a:xfrm>
                <a:off x="4164" y="760"/>
                <a:ext cx="4" cy="2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76" name="Rectangle 43"/>
              <p:cNvSpPr>
                <a:spLocks noChangeArrowheads="1"/>
              </p:cNvSpPr>
              <p:nvPr/>
            </p:nvSpPr>
            <p:spPr bwMode="auto">
              <a:xfrm>
                <a:off x="5383" y="760"/>
                <a:ext cx="3" cy="2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77" name="Rectangle 44"/>
              <p:cNvSpPr>
                <a:spLocks noChangeArrowheads="1"/>
              </p:cNvSpPr>
              <p:nvPr/>
            </p:nvSpPr>
            <p:spPr bwMode="auto">
              <a:xfrm>
                <a:off x="682" y="1053"/>
                <a:ext cx="338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У (О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78" name="Rectangle 45"/>
              <p:cNvSpPr>
                <a:spLocks noChangeArrowheads="1"/>
              </p:cNvSpPr>
              <p:nvPr/>
            </p:nvSpPr>
            <p:spPr bwMode="auto">
              <a:xfrm>
                <a:off x="981" y="1053"/>
                <a:ext cx="70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К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79" name="Rectangle 46"/>
              <p:cNvSpPr>
                <a:spLocks noChangeArrowheads="1"/>
              </p:cNvSpPr>
              <p:nvPr/>
            </p:nvSpPr>
            <p:spPr bwMode="auto">
              <a:xfrm>
                <a:off x="1032" y="1053"/>
                <a:ext cx="59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80" name="Rectangle 47"/>
              <p:cNvSpPr>
                <a:spLocks noChangeArrowheads="1"/>
              </p:cNvSpPr>
              <p:nvPr/>
            </p:nvSpPr>
            <p:spPr bwMode="auto">
              <a:xfrm>
                <a:off x="1057" y="1053"/>
                <a:ext cx="11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1)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81" name="Rectangle 48"/>
              <p:cNvSpPr>
                <a:spLocks noChangeArrowheads="1"/>
              </p:cNvSpPr>
              <p:nvPr/>
            </p:nvSpPr>
            <p:spPr bwMode="auto">
              <a:xfrm>
                <a:off x="1141" y="1053"/>
                <a:ext cx="7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–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82" name="Rectangle 49"/>
              <p:cNvSpPr>
                <a:spLocks noChangeArrowheads="1"/>
              </p:cNvSpPr>
              <p:nvPr/>
            </p:nvSpPr>
            <p:spPr bwMode="auto">
              <a:xfrm>
                <a:off x="1180" y="1053"/>
                <a:ext cx="97" cy="1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83" name="Rectangle 50"/>
              <p:cNvSpPr>
                <a:spLocks noChangeArrowheads="1"/>
              </p:cNvSpPr>
              <p:nvPr/>
            </p:nvSpPr>
            <p:spPr bwMode="auto">
              <a:xfrm>
                <a:off x="1200" y="1053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I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84" name="Rectangle 51"/>
              <p:cNvSpPr>
                <a:spLocks noChangeArrowheads="1"/>
              </p:cNvSpPr>
              <p:nvPr/>
            </p:nvSpPr>
            <p:spPr bwMode="auto">
              <a:xfrm>
                <a:off x="1225" y="1053"/>
                <a:ext cx="5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85" name="Rectangle 52"/>
              <p:cNvSpPr>
                <a:spLocks noChangeArrowheads="1"/>
              </p:cNvSpPr>
              <p:nvPr/>
            </p:nvSpPr>
            <p:spPr bwMode="auto">
              <a:xfrm>
                <a:off x="3280" y="995"/>
                <a:ext cx="87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Учебный элемент 2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86" name="Rectangle 53"/>
              <p:cNvSpPr>
                <a:spLocks noChangeArrowheads="1"/>
              </p:cNvSpPr>
              <p:nvPr/>
            </p:nvSpPr>
            <p:spPr bwMode="auto">
              <a:xfrm>
                <a:off x="3922" y="995"/>
                <a:ext cx="5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87" name="Rectangle 54"/>
              <p:cNvSpPr>
                <a:spLocks noChangeArrowheads="1"/>
              </p:cNvSpPr>
              <p:nvPr/>
            </p:nvSpPr>
            <p:spPr bwMode="auto">
              <a:xfrm>
                <a:off x="3601" y="1110"/>
                <a:ext cx="5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88" name="Rectangle 55"/>
              <p:cNvSpPr>
                <a:spLocks noChangeArrowheads="1"/>
              </p:cNvSpPr>
              <p:nvPr/>
            </p:nvSpPr>
            <p:spPr bwMode="auto">
              <a:xfrm>
                <a:off x="200" y="991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89" name="Rectangle 56"/>
              <p:cNvSpPr>
                <a:spLocks noChangeArrowheads="1"/>
              </p:cNvSpPr>
              <p:nvPr/>
            </p:nvSpPr>
            <p:spPr bwMode="auto">
              <a:xfrm>
                <a:off x="680" y="991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90" name="Rectangle 57"/>
              <p:cNvSpPr>
                <a:spLocks noChangeArrowheads="1"/>
              </p:cNvSpPr>
              <p:nvPr/>
            </p:nvSpPr>
            <p:spPr bwMode="auto">
              <a:xfrm>
                <a:off x="683" y="991"/>
                <a:ext cx="68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91" name="Rectangle 58"/>
              <p:cNvSpPr>
                <a:spLocks noChangeArrowheads="1"/>
              </p:cNvSpPr>
              <p:nvPr/>
            </p:nvSpPr>
            <p:spPr bwMode="auto">
              <a:xfrm>
                <a:off x="1367" y="991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92" name="Rectangle 59"/>
              <p:cNvSpPr>
                <a:spLocks noChangeArrowheads="1"/>
              </p:cNvSpPr>
              <p:nvPr/>
            </p:nvSpPr>
            <p:spPr bwMode="auto">
              <a:xfrm>
                <a:off x="3035" y="991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93" name="Rectangle 60"/>
              <p:cNvSpPr>
                <a:spLocks noChangeArrowheads="1"/>
              </p:cNvSpPr>
              <p:nvPr/>
            </p:nvSpPr>
            <p:spPr bwMode="auto">
              <a:xfrm>
                <a:off x="3039" y="991"/>
                <a:ext cx="1125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94" name="Rectangle 61"/>
              <p:cNvSpPr>
                <a:spLocks noChangeArrowheads="1"/>
              </p:cNvSpPr>
              <p:nvPr/>
            </p:nvSpPr>
            <p:spPr bwMode="auto">
              <a:xfrm>
                <a:off x="4164" y="991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95" name="Rectangle 62"/>
              <p:cNvSpPr>
                <a:spLocks noChangeArrowheads="1"/>
              </p:cNvSpPr>
              <p:nvPr/>
            </p:nvSpPr>
            <p:spPr bwMode="auto">
              <a:xfrm>
                <a:off x="5383" y="991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96" name="Rectangle 63"/>
              <p:cNvSpPr>
                <a:spLocks noChangeArrowheads="1"/>
              </p:cNvSpPr>
              <p:nvPr/>
            </p:nvSpPr>
            <p:spPr bwMode="auto">
              <a:xfrm>
                <a:off x="200" y="995"/>
                <a:ext cx="4" cy="2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97" name="Rectangle 64"/>
              <p:cNvSpPr>
                <a:spLocks noChangeArrowheads="1"/>
              </p:cNvSpPr>
              <p:nvPr/>
            </p:nvSpPr>
            <p:spPr bwMode="auto">
              <a:xfrm>
                <a:off x="680" y="995"/>
                <a:ext cx="3" cy="2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98" name="Rectangle 65"/>
              <p:cNvSpPr>
                <a:spLocks noChangeArrowheads="1"/>
              </p:cNvSpPr>
              <p:nvPr/>
            </p:nvSpPr>
            <p:spPr bwMode="auto">
              <a:xfrm>
                <a:off x="1367" y="995"/>
                <a:ext cx="4" cy="2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99" name="Rectangle 66"/>
              <p:cNvSpPr>
                <a:spLocks noChangeArrowheads="1"/>
              </p:cNvSpPr>
              <p:nvPr/>
            </p:nvSpPr>
            <p:spPr bwMode="auto">
              <a:xfrm>
                <a:off x="3035" y="995"/>
                <a:ext cx="4" cy="2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00" name="Rectangle 67"/>
              <p:cNvSpPr>
                <a:spLocks noChangeArrowheads="1"/>
              </p:cNvSpPr>
              <p:nvPr/>
            </p:nvSpPr>
            <p:spPr bwMode="auto">
              <a:xfrm>
                <a:off x="4164" y="995"/>
                <a:ext cx="4" cy="2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01" name="Rectangle 68"/>
              <p:cNvSpPr>
                <a:spLocks noChangeArrowheads="1"/>
              </p:cNvSpPr>
              <p:nvPr/>
            </p:nvSpPr>
            <p:spPr bwMode="auto">
              <a:xfrm>
                <a:off x="5383" y="995"/>
                <a:ext cx="3" cy="2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02" name="Rectangle 69"/>
              <p:cNvSpPr>
                <a:spLocks noChangeArrowheads="1"/>
              </p:cNvSpPr>
              <p:nvPr/>
            </p:nvSpPr>
            <p:spPr bwMode="auto">
              <a:xfrm>
                <a:off x="683" y="1230"/>
                <a:ext cx="25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В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03" name="Rectangle 70"/>
              <p:cNvSpPr>
                <a:spLocks noChangeArrowheads="1"/>
              </p:cNvSpPr>
              <p:nvPr/>
            </p:nvSpPr>
            <p:spPr bwMode="auto">
              <a:xfrm>
                <a:off x="811" y="1230"/>
                <a:ext cx="211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(О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04" name="Rectangle 71"/>
              <p:cNvSpPr>
                <a:spLocks noChangeArrowheads="1"/>
              </p:cNvSpPr>
              <p:nvPr/>
            </p:nvSpPr>
            <p:spPr bwMode="auto">
              <a:xfrm>
                <a:off x="985" y="1230"/>
                <a:ext cx="70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К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05" name="Rectangle 72"/>
              <p:cNvSpPr>
                <a:spLocks noChangeArrowheads="1"/>
              </p:cNvSpPr>
              <p:nvPr/>
            </p:nvSpPr>
            <p:spPr bwMode="auto">
              <a:xfrm>
                <a:off x="1037" y="1230"/>
                <a:ext cx="59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06" name="Rectangle 73"/>
              <p:cNvSpPr>
                <a:spLocks noChangeArrowheads="1"/>
              </p:cNvSpPr>
              <p:nvPr/>
            </p:nvSpPr>
            <p:spPr bwMode="auto">
              <a:xfrm>
                <a:off x="1061" y="1230"/>
                <a:ext cx="11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1)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07" name="Rectangle 74"/>
              <p:cNvSpPr>
                <a:spLocks noChangeArrowheads="1"/>
              </p:cNvSpPr>
              <p:nvPr/>
            </p:nvSpPr>
            <p:spPr bwMode="auto">
              <a:xfrm>
                <a:off x="1146" y="1230"/>
                <a:ext cx="59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08" name="Rectangle 75"/>
              <p:cNvSpPr>
                <a:spLocks noChangeArrowheads="1"/>
              </p:cNvSpPr>
              <p:nvPr/>
            </p:nvSpPr>
            <p:spPr bwMode="auto">
              <a:xfrm>
                <a:off x="1170" y="1230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09" name="Rectangle 76"/>
              <p:cNvSpPr>
                <a:spLocks noChangeArrowheads="1"/>
              </p:cNvSpPr>
              <p:nvPr/>
            </p:nvSpPr>
            <p:spPr bwMode="auto">
              <a:xfrm>
                <a:off x="1191" y="1230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I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10" name="Rectangle 77"/>
              <p:cNvSpPr>
                <a:spLocks noChangeArrowheads="1"/>
              </p:cNvSpPr>
              <p:nvPr/>
            </p:nvSpPr>
            <p:spPr bwMode="auto">
              <a:xfrm>
                <a:off x="1217" y="1230"/>
                <a:ext cx="5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11" name="Rectangle 78"/>
              <p:cNvSpPr>
                <a:spLocks noChangeArrowheads="1"/>
              </p:cNvSpPr>
              <p:nvPr/>
            </p:nvSpPr>
            <p:spPr bwMode="auto">
              <a:xfrm>
                <a:off x="3280" y="1230"/>
                <a:ext cx="87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Учебный элемент 3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12" name="Rectangle 79"/>
              <p:cNvSpPr>
                <a:spLocks noChangeArrowheads="1"/>
              </p:cNvSpPr>
              <p:nvPr/>
            </p:nvSpPr>
            <p:spPr bwMode="auto">
              <a:xfrm>
                <a:off x="3922" y="1230"/>
                <a:ext cx="5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13" name="Rectangle 80"/>
              <p:cNvSpPr>
                <a:spLocks noChangeArrowheads="1"/>
              </p:cNvSpPr>
              <p:nvPr/>
            </p:nvSpPr>
            <p:spPr bwMode="auto">
              <a:xfrm>
                <a:off x="3601" y="1345"/>
                <a:ext cx="5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14" name="Rectangle 81"/>
              <p:cNvSpPr>
                <a:spLocks noChangeArrowheads="1"/>
              </p:cNvSpPr>
              <p:nvPr/>
            </p:nvSpPr>
            <p:spPr bwMode="auto">
              <a:xfrm>
                <a:off x="200" y="1226"/>
                <a:ext cx="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15" name="Rectangle 82"/>
              <p:cNvSpPr>
                <a:spLocks noChangeArrowheads="1"/>
              </p:cNvSpPr>
              <p:nvPr/>
            </p:nvSpPr>
            <p:spPr bwMode="auto">
              <a:xfrm>
                <a:off x="680" y="1226"/>
                <a:ext cx="3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16" name="Rectangle 83"/>
              <p:cNvSpPr>
                <a:spLocks noChangeArrowheads="1"/>
              </p:cNvSpPr>
              <p:nvPr/>
            </p:nvSpPr>
            <p:spPr bwMode="auto">
              <a:xfrm>
                <a:off x="683" y="1226"/>
                <a:ext cx="68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17" name="Rectangle 84"/>
              <p:cNvSpPr>
                <a:spLocks noChangeArrowheads="1"/>
              </p:cNvSpPr>
              <p:nvPr/>
            </p:nvSpPr>
            <p:spPr bwMode="auto">
              <a:xfrm>
                <a:off x="1367" y="1226"/>
                <a:ext cx="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18" name="Rectangle 85"/>
              <p:cNvSpPr>
                <a:spLocks noChangeArrowheads="1"/>
              </p:cNvSpPr>
              <p:nvPr/>
            </p:nvSpPr>
            <p:spPr bwMode="auto">
              <a:xfrm>
                <a:off x="3035" y="1226"/>
                <a:ext cx="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19" name="Rectangle 86"/>
              <p:cNvSpPr>
                <a:spLocks noChangeArrowheads="1"/>
              </p:cNvSpPr>
              <p:nvPr/>
            </p:nvSpPr>
            <p:spPr bwMode="auto">
              <a:xfrm>
                <a:off x="3039" y="1226"/>
                <a:ext cx="112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20" name="Rectangle 87"/>
              <p:cNvSpPr>
                <a:spLocks noChangeArrowheads="1"/>
              </p:cNvSpPr>
              <p:nvPr/>
            </p:nvSpPr>
            <p:spPr bwMode="auto">
              <a:xfrm>
                <a:off x="4164" y="1226"/>
                <a:ext cx="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21" name="Rectangle 88"/>
              <p:cNvSpPr>
                <a:spLocks noChangeArrowheads="1"/>
              </p:cNvSpPr>
              <p:nvPr/>
            </p:nvSpPr>
            <p:spPr bwMode="auto">
              <a:xfrm>
                <a:off x="5383" y="1226"/>
                <a:ext cx="3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22" name="Rectangle 89"/>
              <p:cNvSpPr>
                <a:spLocks noChangeArrowheads="1"/>
              </p:cNvSpPr>
              <p:nvPr/>
            </p:nvSpPr>
            <p:spPr bwMode="auto">
              <a:xfrm>
                <a:off x="200" y="1231"/>
                <a:ext cx="4" cy="1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23" name="Rectangle 90"/>
              <p:cNvSpPr>
                <a:spLocks noChangeArrowheads="1"/>
              </p:cNvSpPr>
              <p:nvPr/>
            </p:nvSpPr>
            <p:spPr bwMode="auto">
              <a:xfrm>
                <a:off x="680" y="1231"/>
                <a:ext cx="3" cy="1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24" name="Rectangle 91"/>
              <p:cNvSpPr>
                <a:spLocks noChangeArrowheads="1"/>
              </p:cNvSpPr>
              <p:nvPr/>
            </p:nvSpPr>
            <p:spPr bwMode="auto">
              <a:xfrm>
                <a:off x="1367" y="1231"/>
                <a:ext cx="4" cy="1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25" name="Rectangle 92"/>
              <p:cNvSpPr>
                <a:spLocks noChangeArrowheads="1"/>
              </p:cNvSpPr>
              <p:nvPr/>
            </p:nvSpPr>
            <p:spPr bwMode="auto">
              <a:xfrm>
                <a:off x="3035" y="1231"/>
                <a:ext cx="4" cy="1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26" name="Rectangle 93"/>
              <p:cNvSpPr>
                <a:spLocks noChangeArrowheads="1"/>
              </p:cNvSpPr>
              <p:nvPr/>
            </p:nvSpPr>
            <p:spPr bwMode="auto">
              <a:xfrm>
                <a:off x="4164" y="1231"/>
                <a:ext cx="4" cy="1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27" name="Rectangle 94"/>
              <p:cNvSpPr>
                <a:spLocks noChangeArrowheads="1"/>
              </p:cNvSpPr>
              <p:nvPr/>
            </p:nvSpPr>
            <p:spPr bwMode="auto">
              <a:xfrm>
                <a:off x="5383" y="1231"/>
                <a:ext cx="3" cy="1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28" name="Rectangle 95"/>
              <p:cNvSpPr>
                <a:spLocks noChangeArrowheads="1"/>
              </p:cNvSpPr>
              <p:nvPr/>
            </p:nvSpPr>
            <p:spPr bwMode="auto">
              <a:xfrm>
                <a:off x="280" y="1690"/>
                <a:ext cx="249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ОПК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29" name="Rectangle 96"/>
              <p:cNvSpPr>
                <a:spLocks noChangeArrowheads="1"/>
              </p:cNvSpPr>
              <p:nvPr/>
            </p:nvSpPr>
            <p:spPr bwMode="auto">
              <a:xfrm>
                <a:off x="492" y="1690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30" name="Rectangle 97"/>
              <p:cNvSpPr>
                <a:spLocks noChangeArrowheads="1"/>
              </p:cNvSpPr>
              <p:nvPr/>
            </p:nvSpPr>
            <p:spPr bwMode="auto">
              <a:xfrm>
                <a:off x="516" y="1690"/>
                <a:ext cx="53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1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31" name="Rectangle 98"/>
              <p:cNvSpPr>
                <a:spLocks noChangeArrowheads="1"/>
              </p:cNvSpPr>
              <p:nvPr/>
            </p:nvSpPr>
            <p:spPr bwMode="auto">
              <a:xfrm>
                <a:off x="555" y="1690"/>
                <a:ext cx="5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32" name="Rectangle 99"/>
              <p:cNvSpPr>
                <a:spLocks noChangeArrowheads="1"/>
              </p:cNvSpPr>
              <p:nvPr/>
            </p:nvSpPr>
            <p:spPr bwMode="auto">
              <a:xfrm>
                <a:off x="681" y="1351"/>
                <a:ext cx="419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З (ОПК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33" name="Rectangle 100"/>
              <p:cNvSpPr>
                <a:spLocks noChangeArrowheads="1"/>
              </p:cNvSpPr>
              <p:nvPr/>
            </p:nvSpPr>
            <p:spPr bwMode="auto">
              <a:xfrm>
                <a:off x="1058" y="1351"/>
                <a:ext cx="59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34" name="Rectangle 101"/>
              <p:cNvSpPr>
                <a:spLocks noChangeArrowheads="1"/>
              </p:cNvSpPr>
              <p:nvPr/>
            </p:nvSpPr>
            <p:spPr bwMode="auto">
              <a:xfrm>
                <a:off x="1083" y="1351"/>
                <a:ext cx="11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1)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35" name="Rectangle 102"/>
              <p:cNvSpPr>
                <a:spLocks noChangeArrowheads="1"/>
              </p:cNvSpPr>
              <p:nvPr/>
            </p:nvSpPr>
            <p:spPr bwMode="auto">
              <a:xfrm>
                <a:off x="1168" y="1351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36" name="Rectangle 103"/>
              <p:cNvSpPr>
                <a:spLocks noChangeArrowheads="1"/>
              </p:cNvSpPr>
              <p:nvPr/>
            </p:nvSpPr>
            <p:spPr bwMode="auto">
              <a:xfrm>
                <a:off x="1192" y="1351"/>
                <a:ext cx="5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37" name="Rectangle 104"/>
              <p:cNvSpPr>
                <a:spLocks noChangeArrowheads="1"/>
              </p:cNvSpPr>
              <p:nvPr/>
            </p:nvSpPr>
            <p:spPr bwMode="auto">
              <a:xfrm>
                <a:off x="1212" y="1351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I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38" name="Rectangle 105"/>
              <p:cNvSpPr>
                <a:spLocks noChangeArrowheads="1"/>
              </p:cNvSpPr>
              <p:nvPr/>
            </p:nvSpPr>
            <p:spPr bwMode="auto">
              <a:xfrm>
                <a:off x="1239" y="1351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39" name="Rectangle 106"/>
              <p:cNvSpPr>
                <a:spLocks noChangeArrowheads="1"/>
              </p:cNvSpPr>
              <p:nvPr/>
            </p:nvSpPr>
            <p:spPr bwMode="auto">
              <a:xfrm>
                <a:off x="200" y="1345"/>
                <a:ext cx="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0" name="Rectangle 107"/>
              <p:cNvSpPr>
                <a:spLocks noChangeArrowheads="1"/>
              </p:cNvSpPr>
              <p:nvPr/>
            </p:nvSpPr>
            <p:spPr bwMode="auto">
              <a:xfrm>
                <a:off x="204" y="1345"/>
                <a:ext cx="476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1" name="Rectangle 108"/>
              <p:cNvSpPr>
                <a:spLocks noChangeArrowheads="1"/>
              </p:cNvSpPr>
              <p:nvPr/>
            </p:nvSpPr>
            <p:spPr bwMode="auto">
              <a:xfrm>
                <a:off x="680" y="1345"/>
                <a:ext cx="3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2" name="Rectangle 109"/>
              <p:cNvSpPr>
                <a:spLocks noChangeArrowheads="1"/>
              </p:cNvSpPr>
              <p:nvPr/>
            </p:nvSpPr>
            <p:spPr bwMode="auto">
              <a:xfrm>
                <a:off x="683" y="1345"/>
                <a:ext cx="68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3" name="Rectangle 110"/>
              <p:cNvSpPr>
                <a:spLocks noChangeArrowheads="1"/>
              </p:cNvSpPr>
              <p:nvPr/>
            </p:nvSpPr>
            <p:spPr bwMode="auto">
              <a:xfrm>
                <a:off x="1367" y="1345"/>
                <a:ext cx="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4" name="Rectangle 111"/>
              <p:cNvSpPr>
                <a:spLocks noChangeArrowheads="1"/>
              </p:cNvSpPr>
              <p:nvPr/>
            </p:nvSpPr>
            <p:spPr bwMode="auto">
              <a:xfrm>
                <a:off x="3035" y="1345"/>
                <a:ext cx="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5" name="Rectangle 112"/>
              <p:cNvSpPr>
                <a:spLocks noChangeArrowheads="1"/>
              </p:cNvSpPr>
              <p:nvPr/>
            </p:nvSpPr>
            <p:spPr bwMode="auto">
              <a:xfrm>
                <a:off x="4164" y="1345"/>
                <a:ext cx="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6" name="Rectangle 113"/>
              <p:cNvSpPr>
                <a:spLocks noChangeArrowheads="1"/>
              </p:cNvSpPr>
              <p:nvPr/>
            </p:nvSpPr>
            <p:spPr bwMode="auto">
              <a:xfrm>
                <a:off x="5383" y="1345"/>
                <a:ext cx="3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7" name="Rectangle 114"/>
              <p:cNvSpPr>
                <a:spLocks noChangeArrowheads="1"/>
              </p:cNvSpPr>
              <p:nvPr/>
            </p:nvSpPr>
            <p:spPr bwMode="auto">
              <a:xfrm>
                <a:off x="200" y="1350"/>
                <a:ext cx="4" cy="1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8" name="Rectangle 115"/>
              <p:cNvSpPr>
                <a:spLocks noChangeArrowheads="1"/>
              </p:cNvSpPr>
              <p:nvPr/>
            </p:nvSpPr>
            <p:spPr bwMode="auto">
              <a:xfrm>
                <a:off x="680" y="1350"/>
                <a:ext cx="3" cy="1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9" name="Rectangle 116"/>
              <p:cNvSpPr>
                <a:spLocks noChangeArrowheads="1"/>
              </p:cNvSpPr>
              <p:nvPr/>
            </p:nvSpPr>
            <p:spPr bwMode="auto">
              <a:xfrm>
                <a:off x="1367" y="1350"/>
                <a:ext cx="4" cy="1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50" name="Rectangle 117"/>
              <p:cNvSpPr>
                <a:spLocks noChangeArrowheads="1"/>
              </p:cNvSpPr>
              <p:nvPr/>
            </p:nvSpPr>
            <p:spPr bwMode="auto">
              <a:xfrm>
                <a:off x="3035" y="1350"/>
                <a:ext cx="4" cy="1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51" name="Rectangle 118"/>
              <p:cNvSpPr>
                <a:spLocks noChangeArrowheads="1"/>
              </p:cNvSpPr>
              <p:nvPr/>
            </p:nvSpPr>
            <p:spPr bwMode="auto">
              <a:xfrm>
                <a:off x="4164" y="1350"/>
                <a:ext cx="4" cy="1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52" name="Rectangle 119"/>
              <p:cNvSpPr>
                <a:spLocks noChangeArrowheads="1"/>
              </p:cNvSpPr>
              <p:nvPr/>
            </p:nvSpPr>
            <p:spPr bwMode="auto">
              <a:xfrm>
                <a:off x="5383" y="1350"/>
                <a:ext cx="3" cy="1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53" name="Rectangle 120"/>
              <p:cNvSpPr>
                <a:spLocks noChangeArrowheads="1"/>
              </p:cNvSpPr>
              <p:nvPr/>
            </p:nvSpPr>
            <p:spPr bwMode="auto">
              <a:xfrm>
                <a:off x="683" y="1522"/>
                <a:ext cx="4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У (ОПК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54" name="Rectangle 121"/>
              <p:cNvSpPr>
                <a:spLocks noChangeArrowheads="1"/>
              </p:cNvSpPr>
              <p:nvPr/>
            </p:nvSpPr>
            <p:spPr bwMode="auto">
              <a:xfrm>
                <a:off x="1066" y="1522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55" name="Rectangle 122"/>
              <p:cNvSpPr>
                <a:spLocks noChangeArrowheads="1"/>
              </p:cNvSpPr>
              <p:nvPr/>
            </p:nvSpPr>
            <p:spPr bwMode="auto">
              <a:xfrm>
                <a:off x="1090" y="1522"/>
                <a:ext cx="11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1)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56" name="Rectangle 123"/>
              <p:cNvSpPr>
                <a:spLocks noChangeArrowheads="1"/>
              </p:cNvSpPr>
              <p:nvPr/>
            </p:nvSpPr>
            <p:spPr bwMode="auto">
              <a:xfrm>
                <a:off x="1175" y="1522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57" name="Rectangle 124"/>
              <p:cNvSpPr>
                <a:spLocks noChangeArrowheads="1"/>
              </p:cNvSpPr>
              <p:nvPr/>
            </p:nvSpPr>
            <p:spPr bwMode="auto">
              <a:xfrm>
                <a:off x="1200" y="1522"/>
                <a:ext cx="5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58" name="Rectangle 125"/>
              <p:cNvSpPr>
                <a:spLocks noChangeArrowheads="1"/>
              </p:cNvSpPr>
              <p:nvPr/>
            </p:nvSpPr>
            <p:spPr bwMode="auto">
              <a:xfrm>
                <a:off x="1220" y="1522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I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59" name="Rectangle 126"/>
              <p:cNvSpPr>
                <a:spLocks noChangeArrowheads="1"/>
              </p:cNvSpPr>
              <p:nvPr/>
            </p:nvSpPr>
            <p:spPr bwMode="auto">
              <a:xfrm>
                <a:off x="1246" y="1522"/>
                <a:ext cx="5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60" name="Rectangle 127"/>
              <p:cNvSpPr>
                <a:spLocks noChangeArrowheads="1"/>
              </p:cNvSpPr>
              <p:nvPr/>
            </p:nvSpPr>
            <p:spPr bwMode="auto">
              <a:xfrm>
                <a:off x="3280" y="1470"/>
                <a:ext cx="87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Учебный элемент 4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61" name="Rectangle 128"/>
              <p:cNvSpPr>
                <a:spLocks noChangeArrowheads="1"/>
              </p:cNvSpPr>
              <p:nvPr/>
            </p:nvSpPr>
            <p:spPr bwMode="auto">
              <a:xfrm>
                <a:off x="3922" y="1470"/>
                <a:ext cx="5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62" name="Rectangle 129"/>
              <p:cNvSpPr>
                <a:spLocks noChangeArrowheads="1"/>
              </p:cNvSpPr>
              <p:nvPr/>
            </p:nvSpPr>
            <p:spPr bwMode="auto">
              <a:xfrm>
                <a:off x="3601" y="1586"/>
                <a:ext cx="5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63" name="Rectangle 130"/>
              <p:cNvSpPr>
                <a:spLocks noChangeArrowheads="1"/>
              </p:cNvSpPr>
              <p:nvPr/>
            </p:nvSpPr>
            <p:spPr bwMode="auto">
              <a:xfrm>
                <a:off x="200" y="1466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64" name="Rectangle 131"/>
              <p:cNvSpPr>
                <a:spLocks noChangeArrowheads="1"/>
              </p:cNvSpPr>
              <p:nvPr/>
            </p:nvSpPr>
            <p:spPr bwMode="auto">
              <a:xfrm>
                <a:off x="680" y="1466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65" name="Rectangle 132"/>
              <p:cNvSpPr>
                <a:spLocks noChangeArrowheads="1"/>
              </p:cNvSpPr>
              <p:nvPr/>
            </p:nvSpPr>
            <p:spPr bwMode="auto">
              <a:xfrm>
                <a:off x="683" y="1466"/>
                <a:ext cx="68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66" name="Rectangle 133"/>
              <p:cNvSpPr>
                <a:spLocks noChangeArrowheads="1"/>
              </p:cNvSpPr>
              <p:nvPr/>
            </p:nvSpPr>
            <p:spPr bwMode="auto">
              <a:xfrm>
                <a:off x="1367" y="1466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67" name="Rectangle 134"/>
              <p:cNvSpPr>
                <a:spLocks noChangeArrowheads="1"/>
              </p:cNvSpPr>
              <p:nvPr/>
            </p:nvSpPr>
            <p:spPr bwMode="auto">
              <a:xfrm>
                <a:off x="3035" y="1466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68" name="Rectangle 135"/>
              <p:cNvSpPr>
                <a:spLocks noChangeArrowheads="1"/>
              </p:cNvSpPr>
              <p:nvPr/>
            </p:nvSpPr>
            <p:spPr bwMode="auto">
              <a:xfrm>
                <a:off x="3039" y="1466"/>
                <a:ext cx="1125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69" name="Rectangle 136"/>
              <p:cNvSpPr>
                <a:spLocks noChangeArrowheads="1"/>
              </p:cNvSpPr>
              <p:nvPr/>
            </p:nvSpPr>
            <p:spPr bwMode="auto">
              <a:xfrm>
                <a:off x="4164" y="1466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70" name="Rectangle 137"/>
              <p:cNvSpPr>
                <a:spLocks noChangeArrowheads="1"/>
              </p:cNvSpPr>
              <p:nvPr/>
            </p:nvSpPr>
            <p:spPr bwMode="auto">
              <a:xfrm>
                <a:off x="5383" y="1466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71" name="Rectangle 138"/>
              <p:cNvSpPr>
                <a:spLocks noChangeArrowheads="1"/>
              </p:cNvSpPr>
              <p:nvPr/>
            </p:nvSpPr>
            <p:spPr bwMode="auto">
              <a:xfrm>
                <a:off x="200" y="1470"/>
                <a:ext cx="4" cy="22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72" name="Rectangle 139"/>
              <p:cNvSpPr>
                <a:spLocks noChangeArrowheads="1"/>
              </p:cNvSpPr>
              <p:nvPr/>
            </p:nvSpPr>
            <p:spPr bwMode="auto">
              <a:xfrm>
                <a:off x="680" y="1470"/>
                <a:ext cx="3" cy="22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73" name="Rectangle 140"/>
              <p:cNvSpPr>
                <a:spLocks noChangeArrowheads="1"/>
              </p:cNvSpPr>
              <p:nvPr/>
            </p:nvSpPr>
            <p:spPr bwMode="auto">
              <a:xfrm>
                <a:off x="1367" y="1470"/>
                <a:ext cx="4" cy="22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74" name="Rectangle 141"/>
              <p:cNvSpPr>
                <a:spLocks noChangeArrowheads="1"/>
              </p:cNvSpPr>
              <p:nvPr/>
            </p:nvSpPr>
            <p:spPr bwMode="auto">
              <a:xfrm>
                <a:off x="3035" y="1470"/>
                <a:ext cx="4" cy="22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75" name="Rectangle 142"/>
              <p:cNvSpPr>
                <a:spLocks noChangeArrowheads="1"/>
              </p:cNvSpPr>
              <p:nvPr/>
            </p:nvSpPr>
            <p:spPr bwMode="auto">
              <a:xfrm>
                <a:off x="4164" y="1470"/>
                <a:ext cx="4" cy="22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76" name="Rectangle 143"/>
              <p:cNvSpPr>
                <a:spLocks noChangeArrowheads="1"/>
              </p:cNvSpPr>
              <p:nvPr/>
            </p:nvSpPr>
            <p:spPr bwMode="auto">
              <a:xfrm>
                <a:off x="5383" y="1470"/>
                <a:ext cx="3" cy="22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77" name="Rectangle 144"/>
              <p:cNvSpPr>
                <a:spLocks noChangeArrowheads="1"/>
              </p:cNvSpPr>
              <p:nvPr/>
            </p:nvSpPr>
            <p:spPr bwMode="auto">
              <a:xfrm>
                <a:off x="607" y="1710"/>
                <a:ext cx="480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З (ОПК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78" name="Rectangle 145"/>
              <p:cNvSpPr>
                <a:spLocks noChangeArrowheads="1"/>
              </p:cNvSpPr>
              <p:nvPr/>
            </p:nvSpPr>
            <p:spPr bwMode="auto">
              <a:xfrm>
                <a:off x="1046" y="1710"/>
                <a:ext cx="59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79" name="Rectangle 146"/>
              <p:cNvSpPr>
                <a:spLocks noChangeArrowheads="1"/>
              </p:cNvSpPr>
              <p:nvPr/>
            </p:nvSpPr>
            <p:spPr bwMode="auto">
              <a:xfrm>
                <a:off x="1070" y="1710"/>
                <a:ext cx="11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1)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80" name="Rectangle 147"/>
              <p:cNvSpPr>
                <a:spLocks noChangeArrowheads="1"/>
              </p:cNvSpPr>
              <p:nvPr/>
            </p:nvSpPr>
            <p:spPr bwMode="auto">
              <a:xfrm>
                <a:off x="1155" y="1710"/>
                <a:ext cx="59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81" name="Rectangle 148"/>
              <p:cNvSpPr>
                <a:spLocks noChangeArrowheads="1"/>
              </p:cNvSpPr>
              <p:nvPr/>
            </p:nvSpPr>
            <p:spPr bwMode="auto">
              <a:xfrm>
                <a:off x="1180" y="1710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82" name="Rectangle 149"/>
              <p:cNvSpPr>
                <a:spLocks noChangeArrowheads="1"/>
              </p:cNvSpPr>
              <p:nvPr/>
            </p:nvSpPr>
            <p:spPr bwMode="auto">
              <a:xfrm>
                <a:off x="1200" y="1710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I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83" name="Rectangle 150"/>
              <p:cNvSpPr>
                <a:spLocks noChangeArrowheads="1"/>
              </p:cNvSpPr>
              <p:nvPr/>
            </p:nvSpPr>
            <p:spPr bwMode="auto">
              <a:xfrm>
                <a:off x="1225" y="1710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I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84" name="Rectangle 151"/>
              <p:cNvSpPr>
                <a:spLocks noChangeArrowheads="1"/>
              </p:cNvSpPr>
              <p:nvPr/>
            </p:nvSpPr>
            <p:spPr bwMode="auto">
              <a:xfrm>
                <a:off x="1251" y="1710"/>
                <a:ext cx="5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85" name="Rectangle 152"/>
              <p:cNvSpPr>
                <a:spLocks noChangeArrowheads="1"/>
              </p:cNvSpPr>
              <p:nvPr/>
            </p:nvSpPr>
            <p:spPr bwMode="auto">
              <a:xfrm>
                <a:off x="200" y="1690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86" name="Rectangle 153"/>
              <p:cNvSpPr>
                <a:spLocks noChangeArrowheads="1"/>
              </p:cNvSpPr>
              <p:nvPr/>
            </p:nvSpPr>
            <p:spPr bwMode="auto">
              <a:xfrm>
                <a:off x="680" y="1690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87" name="Rectangle 154"/>
              <p:cNvSpPr>
                <a:spLocks noChangeArrowheads="1"/>
              </p:cNvSpPr>
              <p:nvPr/>
            </p:nvSpPr>
            <p:spPr bwMode="auto">
              <a:xfrm>
                <a:off x="683" y="1690"/>
                <a:ext cx="68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88" name="Rectangle 155"/>
              <p:cNvSpPr>
                <a:spLocks noChangeArrowheads="1"/>
              </p:cNvSpPr>
              <p:nvPr/>
            </p:nvSpPr>
            <p:spPr bwMode="auto">
              <a:xfrm>
                <a:off x="1367" y="1690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89" name="Rectangle 156"/>
              <p:cNvSpPr>
                <a:spLocks noChangeArrowheads="1"/>
              </p:cNvSpPr>
              <p:nvPr/>
            </p:nvSpPr>
            <p:spPr bwMode="auto">
              <a:xfrm>
                <a:off x="3035" y="1690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90" name="Rectangle 157"/>
              <p:cNvSpPr>
                <a:spLocks noChangeArrowheads="1"/>
              </p:cNvSpPr>
              <p:nvPr/>
            </p:nvSpPr>
            <p:spPr bwMode="auto">
              <a:xfrm>
                <a:off x="4164" y="1690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91" name="Rectangle 158"/>
              <p:cNvSpPr>
                <a:spLocks noChangeArrowheads="1"/>
              </p:cNvSpPr>
              <p:nvPr/>
            </p:nvSpPr>
            <p:spPr bwMode="auto">
              <a:xfrm>
                <a:off x="5383" y="1690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92" name="Rectangle 159"/>
              <p:cNvSpPr>
                <a:spLocks noChangeArrowheads="1"/>
              </p:cNvSpPr>
              <p:nvPr/>
            </p:nvSpPr>
            <p:spPr bwMode="auto">
              <a:xfrm>
                <a:off x="200" y="1694"/>
                <a:ext cx="4" cy="14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93" name="Rectangle 160"/>
              <p:cNvSpPr>
                <a:spLocks noChangeArrowheads="1"/>
              </p:cNvSpPr>
              <p:nvPr/>
            </p:nvSpPr>
            <p:spPr bwMode="auto">
              <a:xfrm>
                <a:off x="680" y="1694"/>
                <a:ext cx="3" cy="14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94" name="Rectangle 161"/>
              <p:cNvSpPr>
                <a:spLocks noChangeArrowheads="1"/>
              </p:cNvSpPr>
              <p:nvPr/>
            </p:nvSpPr>
            <p:spPr bwMode="auto">
              <a:xfrm>
                <a:off x="1367" y="1694"/>
                <a:ext cx="4" cy="14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95" name="Rectangle 162"/>
              <p:cNvSpPr>
                <a:spLocks noChangeArrowheads="1"/>
              </p:cNvSpPr>
              <p:nvPr/>
            </p:nvSpPr>
            <p:spPr bwMode="auto">
              <a:xfrm>
                <a:off x="3035" y="1694"/>
                <a:ext cx="4" cy="14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96" name="Rectangle 163"/>
              <p:cNvSpPr>
                <a:spLocks noChangeArrowheads="1"/>
              </p:cNvSpPr>
              <p:nvPr/>
            </p:nvSpPr>
            <p:spPr bwMode="auto">
              <a:xfrm>
                <a:off x="4164" y="1694"/>
                <a:ext cx="4" cy="14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97" name="Rectangle 164"/>
              <p:cNvSpPr>
                <a:spLocks noChangeArrowheads="1"/>
              </p:cNvSpPr>
              <p:nvPr/>
            </p:nvSpPr>
            <p:spPr bwMode="auto">
              <a:xfrm>
                <a:off x="5383" y="1694"/>
                <a:ext cx="3" cy="14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98" name="Rectangle 165"/>
              <p:cNvSpPr>
                <a:spLocks noChangeArrowheads="1"/>
              </p:cNvSpPr>
              <p:nvPr/>
            </p:nvSpPr>
            <p:spPr bwMode="auto">
              <a:xfrm>
                <a:off x="607" y="1861"/>
                <a:ext cx="489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У (ОПК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99" name="Rectangle 166"/>
              <p:cNvSpPr>
                <a:spLocks noChangeArrowheads="1"/>
              </p:cNvSpPr>
              <p:nvPr/>
            </p:nvSpPr>
            <p:spPr bwMode="auto">
              <a:xfrm>
                <a:off x="1053" y="1861"/>
                <a:ext cx="59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00" name="Rectangle 167"/>
              <p:cNvSpPr>
                <a:spLocks noChangeArrowheads="1"/>
              </p:cNvSpPr>
              <p:nvPr/>
            </p:nvSpPr>
            <p:spPr bwMode="auto">
              <a:xfrm>
                <a:off x="1078" y="1861"/>
                <a:ext cx="241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1)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01" name="Rectangle 168"/>
              <p:cNvSpPr>
                <a:spLocks noChangeArrowheads="1"/>
              </p:cNvSpPr>
              <p:nvPr/>
            </p:nvSpPr>
            <p:spPr bwMode="auto">
              <a:xfrm>
                <a:off x="1163" y="1861"/>
                <a:ext cx="15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02" name="Rectangle 169"/>
              <p:cNvSpPr>
                <a:spLocks noChangeArrowheads="1"/>
              </p:cNvSpPr>
              <p:nvPr/>
            </p:nvSpPr>
            <p:spPr bwMode="auto">
              <a:xfrm>
                <a:off x="1075" y="1844"/>
                <a:ext cx="38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03" name="Rectangle 170"/>
              <p:cNvSpPr>
                <a:spLocks noChangeArrowheads="1"/>
              </p:cNvSpPr>
              <p:nvPr/>
            </p:nvSpPr>
            <p:spPr bwMode="auto">
              <a:xfrm>
                <a:off x="1207" y="1861"/>
                <a:ext cx="71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en-US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I</a:t>
                </a: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I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04" name="Rectangle 171"/>
              <p:cNvSpPr>
                <a:spLocks noChangeArrowheads="1"/>
              </p:cNvSpPr>
              <p:nvPr/>
            </p:nvSpPr>
            <p:spPr bwMode="auto">
              <a:xfrm>
                <a:off x="852" y="1861"/>
                <a:ext cx="417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I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05" name="Rectangle 172"/>
              <p:cNvSpPr>
                <a:spLocks noChangeArrowheads="1"/>
              </p:cNvSpPr>
              <p:nvPr/>
            </p:nvSpPr>
            <p:spPr bwMode="auto">
              <a:xfrm>
                <a:off x="1259" y="1861"/>
                <a:ext cx="5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06" name="Rectangle 173"/>
              <p:cNvSpPr>
                <a:spLocks noChangeArrowheads="1"/>
              </p:cNvSpPr>
              <p:nvPr/>
            </p:nvSpPr>
            <p:spPr bwMode="auto">
              <a:xfrm>
                <a:off x="3280" y="1846"/>
                <a:ext cx="87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Учебный элемент 5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07" name="Rectangle 174"/>
              <p:cNvSpPr>
                <a:spLocks noChangeArrowheads="1"/>
              </p:cNvSpPr>
              <p:nvPr/>
            </p:nvSpPr>
            <p:spPr bwMode="auto">
              <a:xfrm>
                <a:off x="3922" y="1846"/>
                <a:ext cx="5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08" name="Rectangle 175"/>
              <p:cNvSpPr>
                <a:spLocks noChangeArrowheads="1"/>
              </p:cNvSpPr>
              <p:nvPr/>
            </p:nvSpPr>
            <p:spPr bwMode="auto">
              <a:xfrm>
                <a:off x="3601" y="1961"/>
                <a:ext cx="5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09" name="Rectangle 176"/>
              <p:cNvSpPr>
                <a:spLocks noChangeArrowheads="1"/>
              </p:cNvSpPr>
              <p:nvPr/>
            </p:nvSpPr>
            <p:spPr bwMode="auto">
              <a:xfrm>
                <a:off x="200" y="1842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0" name="Rectangle 177"/>
              <p:cNvSpPr>
                <a:spLocks noChangeArrowheads="1"/>
              </p:cNvSpPr>
              <p:nvPr/>
            </p:nvSpPr>
            <p:spPr bwMode="auto">
              <a:xfrm>
                <a:off x="680" y="1842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1" name="Rectangle 178"/>
              <p:cNvSpPr>
                <a:spLocks noChangeArrowheads="1"/>
              </p:cNvSpPr>
              <p:nvPr/>
            </p:nvSpPr>
            <p:spPr bwMode="auto">
              <a:xfrm>
                <a:off x="683" y="1842"/>
                <a:ext cx="68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2" name="Rectangle 179"/>
              <p:cNvSpPr>
                <a:spLocks noChangeArrowheads="1"/>
              </p:cNvSpPr>
              <p:nvPr/>
            </p:nvSpPr>
            <p:spPr bwMode="auto">
              <a:xfrm>
                <a:off x="1367" y="1842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3" name="Rectangle 180"/>
              <p:cNvSpPr>
                <a:spLocks noChangeArrowheads="1"/>
              </p:cNvSpPr>
              <p:nvPr/>
            </p:nvSpPr>
            <p:spPr bwMode="auto">
              <a:xfrm>
                <a:off x="3035" y="1842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4" name="Rectangle 181"/>
              <p:cNvSpPr>
                <a:spLocks noChangeArrowheads="1"/>
              </p:cNvSpPr>
              <p:nvPr/>
            </p:nvSpPr>
            <p:spPr bwMode="auto">
              <a:xfrm>
                <a:off x="3039" y="1842"/>
                <a:ext cx="1125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5" name="Rectangle 182"/>
              <p:cNvSpPr>
                <a:spLocks noChangeArrowheads="1"/>
              </p:cNvSpPr>
              <p:nvPr/>
            </p:nvSpPr>
            <p:spPr bwMode="auto">
              <a:xfrm>
                <a:off x="4164" y="1842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6" name="Rectangle 183"/>
              <p:cNvSpPr>
                <a:spLocks noChangeArrowheads="1"/>
              </p:cNvSpPr>
              <p:nvPr/>
            </p:nvSpPr>
            <p:spPr bwMode="auto">
              <a:xfrm>
                <a:off x="5383" y="1842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7" name="Rectangle 184"/>
              <p:cNvSpPr>
                <a:spLocks noChangeArrowheads="1"/>
              </p:cNvSpPr>
              <p:nvPr/>
            </p:nvSpPr>
            <p:spPr bwMode="auto">
              <a:xfrm>
                <a:off x="200" y="1846"/>
                <a:ext cx="4" cy="14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8" name="Rectangle 185"/>
              <p:cNvSpPr>
                <a:spLocks noChangeArrowheads="1"/>
              </p:cNvSpPr>
              <p:nvPr/>
            </p:nvSpPr>
            <p:spPr bwMode="auto">
              <a:xfrm>
                <a:off x="680" y="1846"/>
                <a:ext cx="3" cy="14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9" name="Rectangle 186"/>
              <p:cNvSpPr>
                <a:spLocks noChangeArrowheads="1"/>
              </p:cNvSpPr>
              <p:nvPr/>
            </p:nvSpPr>
            <p:spPr bwMode="auto">
              <a:xfrm>
                <a:off x="1367" y="1846"/>
                <a:ext cx="4" cy="14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20" name="Rectangle 187"/>
              <p:cNvSpPr>
                <a:spLocks noChangeArrowheads="1"/>
              </p:cNvSpPr>
              <p:nvPr/>
            </p:nvSpPr>
            <p:spPr bwMode="auto">
              <a:xfrm>
                <a:off x="3035" y="1846"/>
                <a:ext cx="4" cy="14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21" name="Rectangle 188"/>
              <p:cNvSpPr>
                <a:spLocks noChangeArrowheads="1"/>
              </p:cNvSpPr>
              <p:nvPr/>
            </p:nvSpPr>
            <p:spPr bwMode="auto">
              <a:xfrm>
                <a:off x="4164" y="1846"/>
                <a:ext cx="4" cy="14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22" name="Rectangle 189"/>
              <p:cNvSpPr>
                <a:spLocks noChangeArrowheads="1"/>
              </p:cNvSpPr>
              <p:nvPr/>
            </p:nvSpPr>
            <p:spPr bwMode="auto">
              <a:xfrm>
                <a:off x="5383" y="1846"/>
                <a:ext cx="3" cy="14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23" name="Rectangle 190"/>
              <p:cNvSpPr>
                <a:spLocks noChangeArrowheads="1"/>
              </p:cNvSpPr>
              <p:nvPr/>
            </p:nvSpPr>
            <p:spPr bwMode="auto">
              <a:xfrm>
                <a:off x="680" y="2013"/>
                <a:ext cx="41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В (ОПК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24" name="Rectangle 191"/>
              <p:cNvSpPr>
                <a:spLocks noChangeArrowheads="1"/>
              </p:cNvSpPr>
              <p:nvPr/>
            </p:nvSpPr>
            <p:spPr bwMode="auto">
              <a:xfrm>
                <a:off x="1053" y="2013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25" name="Rectangle 192"/>
              <p:cNvSpPr>
                <a:spLocks noChangeArrowheads="1"/>
              </p:cNvSpPr>
              <p:nvPr/>
            </p:nvSpPr>
            <p:spPr bwMode="auto">
              <a:xfrm>
                <a:off x="1077" y="2013"/>
                <a:ext cx="11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1)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26" name="Rectangle 193"/>
              <p:cNvSpPr>
                <a:spLocks noChangeArrowheads="1"/>
              </p:cNvSpPr>
              <p:nvPr/>
            </p:nvSpPr>
            <p:spPr bwMode="auto">
              <a:xfrm>
                <a:off x="1161" y="2013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27" name="Rectangle 194"/>
              <p:cNvSpPr>
                <a:spLocks noChangeArrowheads="1"/>
              </p:cNvSpPr>
              <p:nvPr/>
            </p:nvSpPr>
            <p:spPr bwMode="auto">
              <a:xfrm>
                <a:off x="1186" y="2013"/>
                <a:ext cx="112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28" name="Rectangle 195"/>
              <p:cNvSpPr>
                <a:spLocks noChangeArrowheads="1"/>
              </p:cNvSpPr>
              <p:nvPr/>
            </p:nvSpPr>
            <p:spPr bwMode="auto">
              <a:xfrm>
                <a:off x="1206" y="2013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I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29" name="Rectangle 196"/>
              <p:cNvSpPr>
                <a:spLocks noChangeArrowheads="1"/>
              </p:cNvSpPr>
              <p:nvPr/>
            </p:nvSpPr>
            <p:spPr bwMode="auto">
              <a:xfrm>
                <a:off x="1231" y="2013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I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30" name="Rectangle 197"/>
              <p:cNvSpPr>
                <a:spLocks noChangeArrowheads="1"/>
              </p:cNvSpPr>
              <p:nvPr/>
            </p:nvSpPr>
            <p:spPr bwMode="auto">
              <a:xfrm>
                <a:off x="1257" y="2013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31" name="Rectangle 198"/>
              <p:cNvSpPr>
                <a:spLocks noChangeArrowheads="1"/>
              </p:cNvSpPr>
              <p:nvPr/>
            </p:nvSpPr>
            <p:spPr bwMode="auto">
              <a:xfrm>
                <a:off x="200" y="1993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32" name="Rectangle 199"/>
              <p:cNvSpPr>
                <a:spLocks noChangeArrowheads="1"/>
              </p:cNvSpPr>
              <p:nvPr/>
            </p:nvSpPr>
            <p:spPr bwMode="auto">
              <a:xfrm>
                <a:off x="680" y="1993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33" name="Rectangle 200"/>
              <p:cNvSpPr>
                <a:spLocks noChangeArrowheads="1"/>
              </p:cNvSpPr>
              <p:nvPr/>
            </p:nvSpPr>
            <p:spPr bwMode="auto">
              <a:xfrm>
                <a:off x="683" y="1993"/>
                <a:ext cx="68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34" name="Rectangle 201"/>
              <p:cNvSpPr>
                <a:spLocks noChangeArrowheads="1"/>
              </p:cNvSpPr>
              <p:nvPr/>
            </p:nvSpPr>
            <p:spPr bwMode="auto">
              <a:xfrm>
                <a:off x="1367" y="1993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35" name="Rectangle 202"/>
              <p:cNvSpPr>
                <a:spLocks noChangeArrowheads="1"/>
              </p:cNvSpPr>
              <p:nvPr/>
            </p:nvSpPr>
            <p:spPr bwMode="auto">
              <a:xfrm>
                <a:off x="3035" y="1993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36" name="Rectangle 203"/>
              <p:cNvSpPr>
                <a:spLocks noChangeArrowheads="1"/>
              </p:cNvSpPr>
              <p:nvPr/>
            </p:nvSpPr>
            <p:spPr bwMode="auto">
              <a:xfrm>
                <a:off x="4164" y="1993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37" name="Rectangle 204"/>
              <p:cNvSpPr>
                <a:spLocks noChangeArrowheads="1"/>
              </p:cNvSpPr>
              <p:nvPr/>
            </p:nvSpPr>
            <p:spPr bwMode="auto">
              <a:xfrm>
                <a:off x="5383" y="1993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38" name="Rectangle 205"/>
              <p:cNvSpPr>
                <a:spLocks noChangeArrowheads="1"/>
              </p:cNvSpPr>
              <p:nvPr/>
            </p:nvSpPr>
            <p:spPr bwMode="auto">
              <a:xfrm>
                <a:off x="200" y="1997"/>
                <a:ext cx="4" cy="14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8" name="Rectangle 207"/>
            <p:cNvSpPr>
              <a:spLocks noChangeArrowheads="1"/>
            </p:cNvSpPr>
            <p:nvPr/>
          </p:nvSpPr>
          <p:spPr bwMode="auto">
            <a:xfrm>
              <a:off x="680" y="1997"/>
              <a:ext cx="3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9" name="Rectangle 208"/>
            <p:cNvSpPr>
              <a:spLocks noChangeArrowheads="1"/>
            </p:cNvSpPr>
            <p:nvPr/>
          </p:nvSpPr>
          <p:spPr bwMode="auto">
            <a:xfrm>
              <a:off x="1367" y="1997"/>
              <a:ext cx="4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" name="Rectangle 209"/>
            <p:cNvSpPr>
              <a:spLocks noChangeArrowheads="1"/>
            </p:cNvSpPr>
            <p:nvPr/>
          </p:nvSpPr>
          <p:spPr bwMode="auto">
            <a:xfrm>
              <a:off x="3035" y="1997"/>
              <a:ext cx="4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" name="Rectangle 210"/>
            <p:cNvSpPr>
              <a:spLocks noChangeArrowheads="1"/>
            </p:cNvSpPr>
            <p:nvPr/>
          </p:nvSpPr>
          <p:spPr bwMode="auto">
            <a:xfrm>
              <a:off x="4164" y="1997"/>
              <a:ext cx="4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2" name="Rectangle 211"/>
            <p:cNvSpPr>
              <a:spLocks noChangeArrowheads="1"/>
            </p:cNvSpPr>
            <p:nvPr/>
          </p:nvSpPr>
          <p:spPr bwMode="auto">
            <a:xfrm>
              <a:off x="5383" y="1997"/>
              <a:ext cx="3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3" name="Rectangle 212"/>
            <p:cNvSpPr>
              <a:spLocks noChangeArrowheads="1"/>
            </p:cNvSpPr>
            <p:nvPr/>
          </p:nvSpPr>
          <p:spPr bwMode="auto">
            <a:xfrm>
              <a:off x="240" y="2330"/>
              <a:ext cx="31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ПК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4" name="Rectangle 213"/>
            <p:cNvSpPr>
              <a:spLocks noChangeArrowheads="1"/>
            </p:cNvSpPr>
            <p:nvPr/>
          </p:nvSpPr>
          <p:spPr bwMode="auto">
            <a:xfrm>
              <a:off x="464" y="2330"/>
              <a:ext cx="3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-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5" name="Rectangle 214"/>
            <p:cNvSpPr>
              <a:spLocks noChangeArrowheads="1"/>
            </p:cNvSpPr>
            <p:nvPr/>
          </p:nvSpPr>
          <p:spPr bwMode="auto">
            <a:xfrm>
              <a:off x="488" y="2330"/>
              <a:ext cx="5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1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6" name="Rectangle 215"/>
            <p:cNvSpPr>
              <a:spLocks noChangeArrowheads="1"/>
            </p:cNvSpPr>
            <p:nvPr/>
          </p:nvSpPr>
          <p:spPr bwMode="auto">
            <a:xfrm>
              <a:off x="528" y="2330"/>
              <a:ext cx="52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7" name="Rectangle 216"/>
            <p:cNvSpPr>
              <a:spLocks noChangeArrowheads="1"/>
            </p:cNvSpPr>
            <p:nvPr/>
          </p:nvSpPr>
          <p:spPr bwMode="auto">
            <a:xfrm>
              <a:off x="683" y="2165"/>
              <a:ext cx="22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З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8" name="Rectangle 217"/>
            <p:cNvSpPr>
              <a:spLocks noChangeArrowheads="1"/>
            </p:cNvSpPr>
            <p:nvPr/>
          </p:nvSpPr>
          <p:spPr bwMode="auto">
            <a:xfrm>
              <a:off x="878" y="2165"/>
              <a:ext cx="52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9" name="Rectangle 218"/>
            <p:cNvSpPr>
              <a:spLocks noChangeArrowheads="1"/>
            </p:cNvSpPr>
            <p:nvPr/>
          </p:nvSpPr>
          <p:spPr bwMode="auto">
            <a:xfrm>
              <a:off x="791" y="2165"/>
              <a:ext cx="277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(ПК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20" name="Rectangle 219"/>
            <p:cNvSpPr>
              <a:spLocks noChangeArrowheads="1"/>
            </p:cNvSpPr>
            <p:nvPr/>
          </p:nvSpPr>
          <p:spPr bwMode="auto">
            <a:xfrm>
              <a:off x="1031" y="2165"/>
              <a:ext cx="3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-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21" name="Rectangle 220"/>
            <p:cNvSpPr>
              <a:spLocks noChangeArrowheads="1"/>
            </p:cNvSpPr>
            <p:nvPr/>
          </p:nvSpPr>
          <p:spPr bwMode="auto">
            <a:xfrm>
              <a:off x="1055" y="2158"/>
              <a:ext cx="264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1) 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22" name="Rectangle 221"/>
            <p:cNvSpPr>
              <a:spLocks noChangeArrowheads="1"/>
            </p:cNvSpPr>
            <p:nvPr/>
          </p:nvSpPr>
          <p:spPr bwMode="auto">
            <a:xfrm>
              <a:off x="1140" y="2165"/>
              <a:ext cx="59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-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23" name="Rectangle 222"/>
            <p:cNvSpPr>
              <a:spLocks noChangeArrowheads="1"/>
            </p:cNvSpPr>
            <p:nvPr/>
          </p:nvSpPr>
          <p:spPr bwMode="auto">
            <a:xfrm>
              <a:off x="1164" y="2165"/>
              <a:ext cx="52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24" name="Rectangle 223"/>
            <p:cNvSpPr>
              <a:spLocks noChangeArrowheads="1"/>
            </p:cNvSpPr>
            <p:nvPr/>
          </p:nvSpPr>
          <p:spPr bwMode="auto">
            <a:xfrm>
              <a:off x="1185" y="2165"/>
              <a:ext cx="3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I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25" name="Rectangle 224"/>
            <p:cNvSpPr>
              <a:spLocks noChangeArrowheads="1"/>
            </p:cNvSpPr>
            <p:nvPr/>
          </p:nvSpPr>
          <p:spPr bwMode="auto">
            <a:xfrm>
              <a:off x="1211" y="2165"/>
              <a:ext cx="52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26" name="Rectangle 225"/>
            <p:cNvSpPr>
              <a:spLocks noChangeArrowheads="1"/>
            </p:cNvSpPr>
            <p:nvPr/>
          </p:nvSpPr>
          <p:spPr bwMode="auto">
            <a:xfrm>
              <a:off x="200" y="2145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7" name="Rectangle 226"/>
            <p:cNvSpPr>
              <a:spLocks noChangeArrowheads="1"/>
            </p:cNvSpPr>
            <p:nvPr/>
          </p:nvSpPr>
          <p:spPr bwMode="auto">
            <a:xfrm>
              <a:off x="204" y="2145"/>
              <a:ext cx="476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8" name="Rectangle 227"/>
            <p:cNvSpPr>
              <a:spLocks noChangeArrowheads="1"/>
            </p:cNvSpPr>
            <p:nvPr/>
          </p:nvSpPr>
          <p:spPr bwMode="auto">
            <a:xfrm>
              <a:off x="680" y="2145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9" name="Rectangle 228"/>
            <p:cNvSpPr>
              <a:spLocks noChangeArrowheads="1"/>
            </p:cNvSpPr>
            <p:nvPr/>
          </p:nvSpPr>
          <p:spPr bwMode="auto">
            <a:xfrm>
              <a:off x="683" y="2145"/>
              <a:ext cx="68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0" name="Rectangle 229"/>
            <p:cNvSpPr>
              <a:spLocks noChangeArrowheads="1"/>
            </p:cNvSpPr>
            <p:nvPr/>
          </p:nvSpPr>
          <p:spPr bwMode="auto">
            <a:xfrm>
              <a:off x="1367" y="2145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1" name="Rectangle 230"/>
            <p:cNvSpPr>
              <a:spLocks noChangeArrowheads="1"/>
            </p:cNvSpPr>
            <p:nvPr/>
          </p:nvSpPr>
          <p:spPr bwMode="auto">
            <a:xfrm>
              <a:off x="3035" y="2145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24" name="Rectangle 231"/>
            <p:cNvSpPr>
              <a:spLocks noChangeArrowheads="1"/>
            </p:cNvSpPr>
            <p:nvPr/>
          </p:nvSpPr>
          <p:spPr bwMode="auto">
            <a:xfrm>
              <a:off x="4164" y="2145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25" name="Rectangle 232"/>
            <p:cNvSpPr>
              <a:spLocks noChangeArrowheads="1"/>
            </p:cNvSpPr>
            <p:nvPr/>
          </p:nvSpPr>
          <p:spPr bwMode="auto">
            <a:xfrm>
              <a:off x="5383" y="2145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27" name="Rectangle 233"/>
            <p:cNvSpPr>
              <a:spLocks noChangeArrowheads="1"/>
            </p:cNvSpPr>
            <p:nvPr/>
          </p:nvSpPr>
          <p:spPr bwMode="auto">
            <a:xfrm>
              <a:off x="200" y="2149"/>
              <a:ext cx="4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28" name="Rectangle 234"/>
            <p:cNvSpPr>
              <a:spLocks noChangeArrowheads="1"/>
            </p:cNvSpPr>
            <p:nvPr/>
          </p:nvSpPr>
          <p:spPr bwMode="auto">
            <a:xfrm>
              <a:off x="680" y="2149"/>
              <a:ext cx="3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29" name="Rectangle 235"/>
            <p:cNvSpPr>
              <a:spLocks noChangeArrowheads="1"/>
            </p:cNvSpPr>
            <p:nvPr/>
          </p:nvSpPr>
          <p:spPr bwMode="auto">
            <a:xfrm>
              <a:off x="1367" y="2149"/>
              <a:ext cx="4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0" name="Rectangle 236"/>
            <p:cNvSpPr>
              <a:spLocks noChangeArrowheads="1"/>
            </p:cNvSpPr>
            <p:nvPr/>
          </p:nvSpPr>
          <p:spPr bwMode="auto">
            <a:xfrm>
              <a:off x="3035" y="2149"/>
              <a:ext cx="4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1" name="Rectangle 237"/>
            <p:cNvSpPr>
              <a:spLocks noChangeArrowheads="1"/>
            </p:cNvSpPr>
            <p:nvPr/>
          </p:nvSpPr>
          <p:spPr bwMode="auto">
            <a:xfrm>
              <a:off x="4164" y="2149"/>
              <a:ext cx="4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2" name="Rectangle 238"/>
            <p:cNvSpPr>
              <a:spLocks noChangeArrowheads="1"/>
            </p:cNvSpPr>
            <p:nvPr/>
          </p:nvSpPr>
          <p:spPr bwMode="auto">
            <a:xfrm>
              <a:off x="5383" y="2149"/>
              <a:ext cx="3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3" name="Rectangle 239"/>
            <p:cNvSpPr>
              <a:spLocks noChangeArrowheads="1"/>
            </p:cNvSpPr>
            <p:nvPr/>
          </p:nvSpPr>
          <p:spPr bwMode="auto">
            <a:xfrm>
              <a:off x="683" y="2301"/>
              <a:ext cx="63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У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34" name="Rectangle 240"/>
            <p:cNvSpPr>
              <a:spLocks noChangeArrowheads="1"/>
            </p:cNvSpPr>
            <p:nvPr/>
          </p:nvSpPr>
          <p:spPr bwMode="auto">
            <a:xfrm>
              <a:off x="887" y="2301"/>
              <a:ext cx="52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35" name="Rectangle 241"/>
            <p:cNvSpPr>
              <a:spLocks noChangeArrowheads="1"/>
            </p:cNvSpPr>
            <p:nvPr/>
          </p:nvSpPr>
          <p:spPr bwMode="auto">
            <a:xfrm>
              <a:off x="825" y="2301"/>
              <a:ext cx="251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(ПК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36" name="Rectangle 242"/>
            <p:cNvSpPr>
              <a:spLocks noChangeArrowheads="1"/>
            </p:cNvSpPr>
            <p:nvPr/>
          </p:nvSpPr>
          <p:spPr bwMode="auto">
            <a:xfrm>
              <a:off x="1039" y="2301"/>
              <a:ext cx="210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-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37" name="Rectangle 243"/>
            <p:cNvSpPr>
              <a:spLocks noChangeArrowheads="1"/>
            </p:cNvSpPr>
            <p:nvPr/>
          </p:nvSpPr>
          <p:spPr bwMode="auto">
            <a:xfrm>
              <a:off x="1064" y="2301"/>
              <a:ext cx="114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1) 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38" name="Rectangle 244"/>
            <p:cNvSpPr>
              <a:spLocks noChangeArrowheads="1"/>
            </p:cNvSpPr>
            <p:nvPr/>
          </p:nvSpPr>
          <p:spPr bwMode="auto">
            <a:xfrm>
              <a:off x="1148" y="2301"/>
              <a:ext cx="3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-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39" name="Rectangle 245"/>
            <p:cNvSpPr>
              <a:spLocks noChangeArrowheads="1"/>
            </p:cNvSpPr>
            <p:nvPr/>
          </p:nvSpPr>
          <p:spPr bwMode="auto">
            <a:xfrm>
              <a:off x="1173" y="2301"/>
              <a:ext cx="52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40" name="Rectangle 246"/>
            <p:cNvSpPr>
              <a:spLocks noChangeArrowheads="1"/>
            </p:cNvSpPr>
            <p:nvPr/>
          </p:nvSpPr>
          <p:spPr bwMode="auto">
            <a:xfrm>
              <a:off x="1193" y="2301"/>
              <a:ext cx="3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I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41" name="Rectangle 247"/>
            <p:cNvSpPr>
              <a:spLocks noChangeArrowheads="1"/>
            </p:cNvSpPr>
            <p:nvPr/>
          </p:nvSpPr>
          <p:spPr bwMode="auto">
            <a:xfrm>
              <a:off x="1218" y="2301"/>
              <a:ext cx="52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42" name="Rectangle 248"/>
            <p:cNvSpPr>
              <a:spLocks noChangeArrowheads="1"/>
            </p:cNvSpPr>
            <p:nvPr/>
          </p:nvSpPr>
          <p:spPr bwMode="auto">
            <a:xfrm>
              <a:off x="3280" y="2301"/>
              <a:ext cx="874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Учебный элемент 6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43" name="Rectangle 249"/>
            <p:cNvSpPr>
              <a:spLocks noChangeArrowheads="1"/>
            </p:cNvSpPr>
            <p:nvPr/>
          </p:nvSpPr>
          <p:spPr bwMode="auto">
            <a:xfrm>
              <a:off x="3922" y="2301"/>
              <a:ext cx="52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44" name="Rectangle 250"/>
            <p:cNvSpPr>
              <a:spLocks noChangeArrowheads="1"/>
            </p:cNvSpPr>
            <p:nvPr/>
          </p:nvSpPr>
          <p:spPr bwMode="auto">
            <a:xfrm>
              <a:off x="3601" y="2418"/>
              <a:ext cx="4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1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46" name="Rectangle 252"/>
            <p:cNvSpPr>
              <a:spLocks noChangeArrowheads="1"/>
            </p:cNvSpPr>
            <p:nvPr/>
          </p:nvSpPr>
          <p:spPr bwMode="auto">
            <a:xfrm>
              <a:off x="3750" y="2512"/>
              <a:ext cx="52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47" name="Rectangle 253"/>
            <p:cNvSpPr>
              <a:spLocks noChangeArrowheads="1"/>
            </p:cNvSpPr>
            <p:nvPr/>
          </p:nvSpPr>
          <p:spPr bwMode="auto">
            <a:xfrm>
              <a:off x="200" y="2297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" name="Rectangle 254"/>
            <p:cNvSpPr>
              <a:spLocks noChangeArrowheads="1"/>
            </p:cNvSpPr>
            <p:nvPr/>
          </p:nvSpPr>
          <p:spPr bwMode="auto">
            <a:xfrm>
              <a:off x="680" y="2297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9" name="Rectangle 255"/>
            <p:cNvSpPr>
              <a:spLocks noChangeArrowheads="1"/>
            </p:cNvSpPr>
            <p:nvPr/>
          </p:nvSpPr>
          <p:spPr bwMode="auto">
            <a:xfrm>
              <a:off x="683" y="2297"/>
              <a:ext cx="68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50" name="Rectangle 256"/>
            <p:cNvSpPr>
              <a:spLocks noChangeArrowheads="1"/>
            </p:cNvSpPr>
            <p:nvPr/>
          </p:nvSpPr>
          <p:spPr bwMode="auto">
            <a:xfrm>
              <a:off x="1367" y="2297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51" name="Rectangle 257"/>
            <p:cNvSpPr>
              <a:spLocks noChangeArrowheads="1"/>
            </p:cNvSpPr>
            <p:nvPr/>
          </p:nvSpPr>
          <p:spPr bwMode="auto">
            <a:xfrm>
              <a:off x="3035" y="2297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52" name="Rectangle 258"/>
            <p:cNvSpPr>
              <a:spLocks noChangeArrowheads="1"/>
            </p:cNvSpPr>
            <p:nvPr/>
          </p:nvSpPr>
          <p:spPr bwMode="auto">
            <a:xfrm>
              <a:off x="3039" y="2297"/>
              <a:ext cx="1125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53" name="Rectangle 259"/>
            <p:cNvSpPr>
              <a:spLocks noChangeArrowheads="1"/>
            </p:cNvSpPr>
            <p:nvPr/>
          </p:nvSpPr>
          <p:spPr bwMode="auto">
            <a:xfrm>
              <a:off x="4164" y="2297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54" name="Rectangle 260"/>
            <p:cNvSpPr>
              <a:spLocks noChangeArrowheads="1"/>
            </p:cNvSpPr>
            <p:nvPr/>
          </p:nvSpPr>
          <p:spPr bwMode="auto">
            <a:xfrm>
              <a:off x="5383" y="2297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55" name="Rectangle 261"/>
            <p:cNvSpPr>
              <a:spLocks noChangeArrowheads="1"/>
            </p:cNvSpPr>
            <p:nvPr/>
          </p:nvSpPr>
          <p:spPr bwMode="auto">
            <a:xfrm>
              <a:off x="200" y="2301"/>
              <a:ext cx="4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56" name="Rectangle 262"/>
            <p:cNvSpPr>
              <a:spLocks noChangeArrowheads="1"/>
            </p:cNvSpPr>
            <p:nvPr/>
          </p:nvSpPr>
          <p:spPr bwMode="auto">
            <a:xfrm>
              <a:off x="680" y="2301"/>
              <a:ext cx="3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57" name="Rectangle 263"/>
            <p:cNvSpPr>
              <a:spLocks noChangeArrowheads="1"/>
            </p:cNvSpPr>
            <p:nvPr/>
          </p:nvSpPr>
          <p:spPr bwMode="auto">
            <a:xfrm>
              <a:off x="1367" y="2301"/>
              <a:ext cx="4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58" name="Rectangle 264"/>
            <p:cNvSpPr>
              <a:spLocks noChangeArrowheads="1"/>
            </p:cNvSpPr>
            <p:nvPr/>
          </p:nvSpPr>
          <p:spPr bwMode="auto">
            <a:xfrm>
              <a:off x="3035" y="2301"/>
              <a:ext cx="4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59" name="Rectangle 265"/>
            <p:cNvSpPr>
              <a:spLocks noChangeArrowheads="1"/>
            </p:cNvSpPr>
            <p:nvPr/>
          </p:nvSpPr>
          <p:spPr bwMode="auto">
            <a:xfrm>
              <a:off x="4164" y="2301"/>
              <a:ext cx="4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60" name="Rectangle 266"/>
            <p:cNvSpPr>
              <a:spLocks noChangeArrowheads="1"/>
            </p:cNvSpPr>
            <p:nvPr/>
          </p:nvSpPr>
          <p:spPr bwMode="auto">
            <a:xfrm>
              <a:off x="5383" y="2301"/>
              <a:ext cx="3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61" name="Rectangle 267"/>
            <p:cNvSpPr>
              <a:spLocks noChangeArrowheads="1"/>
            </p:cNvSpPr>
            <p:nvPr/>
          </p:nvSpPr>
          <p:spPr bwMode="auto">
            <a:xfrm>
              <a:off x="683" y="2481"/>
              <a:ext cx="22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В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62" name="Rectangle 268"/>
            <p:cNvSpPr>
              <a:spLocks noChangeArrowheads="1"/>
            </p:cNvSpPr>
            <p:nvPr/>
          </p:nvSpPr>
          <p:spPr bwMode="auto">
            <a:xfrm>
              <a:off x="878" y="2481"/>
              <a:ext cx="52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63" name="Rectangle 269"/>
            <p:cNvSpPr>
              <a:spLocks noChangeArrowheads="1"/>
            </p:cNvSpPr>
            <p:nvPr/>
          </p:nvSpPr>
          <p:spPr bwMode="auto">
            <a:xfrm>
              <a:off x="825" y="2481"/>
              <a:ext cx="24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(ПК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64" name="Rectangle 270"/>
            <p:cNvSpPr>
              <a:spLocks noChangeArrowheads="1"/>
            </p:cNvSpPr>
            <p:nvPr/>
          </p:nvSpPr>
          <p:spPr bwMode="auto">
            <a:xfrm>
              <a:off x="1031" y="2484"/>
              <a:ext cx="330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-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65" name="Rectangle 271"/>
            <p:cNvSpPr>
              <a:spLocks noChangeArrowheads="1"/>
            </p:cNvSpPr>
            <p:nvPr/>
          </p:nvSpPr>
          <p:spPr bwMode="auto">
            <a:xfrm>
              <a:off x="1055" y="2481"/>
              <a:ext cx="340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1) 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66" name="Rectangle 272"/>
            <p:cNvSpPr>
              <a:spLocks noChangeArrowheads="1"/>
            </p:cNvSpPr>
            <p:nvPr/>
          </p:nvSpPr>
          <p:spPr bwMode="auto">
            <a:xfrm>
              <a:off x="1139" y="2481"/>
              <a:ext cx="5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–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67" name="Rectangle 273"/>
            <p:cNvSpPr>
              <a:spLocks noChangeArrowheads="1"/>
            </p:cNvSpPr>
            <p:nvPr/>
          </p:nvSpPr>
          <p:spPr bwMode="auto">
            <a:xfrm>
              <a:off x="1178" y="2481"/>
              <a:ext cx="52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68" name="Rectangle 274"/>
            <p:cNvSpPr>
              <a:spLocks noChangeArrowheads="1"/>
            </p:cNvSpPr>
            <p:nvPr/>
          </p:nvSpPr>
          <p:spPr bwMode="auto">
            <a:xfrm>
              <a:off x="1198" y="2481"/>
              <a:ext cx="3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I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69" name="Rectangle 275"/>
            <p:cNvSpPr>
              <a:spLocks noChangeArrowheads="1"/>
            </p:cNvSpPr>
            <p:nvPr/>
          </p:nvSpPr>
          <p:spPr bwMode="auto">
            <a:xfrm>
              <a:off x="1223" y="2481"/>
              <a:ext cx="52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70" name="Rectangle 276"/>
            <p:cNvSpPr>
              <a:spLocks noChangeArrowheads="1"/>
            </p:cNvSpPr>
            <p:nvPr/>
          </p:nvSpPr>
          <p:spPr bwMode="auto">
            <a:xfrm>
              <a:off x="200" y="2449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71" name="Rectangle 277"/>
            <p:cNvSpPr>
              <a:spLocks noChangeArrowheads="1"/>
            </p:cNvSpPr>
            <p:nvPr/>
          </p:nvSpPr>
          <p:spPr bwMode="auto">
            <a:xfrm>
              <a:off x="680" y="2449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72" name="Rectangle 278"/>
            <p:cNvSpPr>
              <a:spLocks noChangeArrowheads="1"/>
            </p:cNvSpPr>
            <p:nvPr/>
          </p:nvSpPr>
          <p:spPr bwMode="auto">
            <a:xfrm>
              <a:off x="683" y="2449"/>
              <a:ext cx="68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73" name="Rectangle 279"/>
            <p:cNvSpPr>
              <a:spLocks noChangeArrowheads="1"/>
            </p:cNvSpPr>
            <p:nvPr/>
          </p:nvSpPr>
          <p:spPr bwMode="auto">
            <a:xfrm>
              <a:off x="1367" y="2449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74" name="Rectangle 280"/>
            <p:cNvSpPr>
              <a:spLocks noChangeArrowheads="1"/>
            </p:cNvSpPr>
            <p:nvPr/>
          </p:nvSpPr>
          <p:spPr bwMode="auto">
            <a:xfrm>
              <a:off x="3035" y="2449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75" name="Rectangle 281"/>
            <p:cNvSpPr>
              <a:spLocks noChangeArrowheads="1"/>
            </p:cNvSpPr>
            <p:nvPr/>
          </p:nvSpPr>
          <p:spPr bwMode="auto">
            <a:xfrm>
              <a:off x="4164" y="2449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76" name="Rectangle 282"/>
            <p:cNvSpPr>
              <a:spLocks noChangeArrowheads="1"/>
            </p:cNvSpPr>
            <p:nvPr/>
          </p:nvSpPr>
          <p:spPr bwMode="auto">
            <a:xfrm>
              <a:off x="5383" y="2449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77" name="Rectangle 283"/>
            <p:cNvSpPr>
              <a:spLocks noChangeArrowheads="1"/>
            </p:cNvSpPr>
            <p:nvPr/>
          </p:nvSpPr>
          <p:spPr bwMode="auto">
            <a:xfrm>
              <a:off x="200" y="2453"/>
              <a:ext cx="4" cy="17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78" name="Rectangle 284"/>
            <p:cNvSpPr>
              <a:spLocks noChangeArrowheads="1"/>
            </p:cNvSpPr>
            <p:nvPr/>
          </p:nvSpPr>
          <p:spPr bwMode="auto">
            <a:xfrm>
              <a:off x="200" y="2626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79" name="Rectangle 285"/>
            <p:cNvSpPr>
              <a:spLocks noChangeArrowheads="1"/>
            </p:cNvSpPr>
            <p:nvPr/>
          </p:nvSpPr>
          <p:spPr bwMode="auto">
            <a:xfrm>
              <a:off x="200" y="2626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0" name="Rectangle 286"/>
            <p:cNvSpPr>
              <a:spLocks noChangeArrowheads="1"/>
            </p:cNvSpPr>
            <p:nvPr/>
          </p:nvSpPr>
          <p:spPr bwMode="auto">
            <a:xfrm>
              <a:off x="204" y="2626"/>
              <a:ext cx="476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1" name="Rectangle 287"/>
            <p:cNvSpPr>
              <a:spLocks noChangeArrowheads="1"/>
            </p:cNvSpPr>
            <p:nvPr/>
          </p:nvSpPr>
          <p:spPr bwMode="auto">
            <a:xfrm>
              <a:off x="680" y="2453"/>
              <a:ext cx="3" cy="17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2" name="Rectangle 288"/>
            <p:cNvSpPr>
              <a:spLocks noChangeArrowheads="1"/>
            </p:cNvSpPr>
            <p:nvPr/>
          </p:nvSpPr>
          <p:spPr bwMode="auto">
            <a:xfrm>
              <a:off x="680" y="2626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3" name="Rectangle 289"/>
            <p:cNvSpPr>
              <a:spLocks noChangeArrowheads="1"/>
            </p:cNvSpPr>
            <p:nvPr/>
          </p:nvSpPr>
          <p:spPr bwMode="auto">
            <a:xfrm>
              <a:off x="683" y="2626"/>
              <a:ext cx="68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4" name="Rectangle 290"/>
            <p:cNvSpPr>
              <a:spLocks noChangeArrowheads="1"/>
            </p:cNvSpPr>
            <p:nvPr/>
          </p:nvSpPr>
          <p:spPr bwMode="auto">
            <a:xfrm>
              <a:off x="1367" y="2453"/>
              <a:ext cx="4" cy="17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5" name="Rectangle 291"/>
            <p:cNvSpPr>
              <a:spLocks noChangeArrowheads="1"/>
            </p:cNvSpPr>
            <p:nvPr/>
          </p:nvSpPr>
          <p:spPr bwMode="auto">
            <a:xfrm>
              <a:off x="1367" y="2626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6" name="Rectangle 292"/>
            <p:cNvSpPr>
              <a:spLocks noChangeArrowheads="1"/>
            </p:cNvSpPr>
            <p:nvPr/>
          </p:nvSpPr>
          <p:spPr bwMode="auto">
            <a:xfrm>
              <a:off x="1371" y="2626"/>
              <a:ext cx="166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7" name="Rectangle 293"/>
            <p:cNvSpPr>
              <a:spLocks noChangeArrowheads="1"/>
            </p:cNvSpPr>
            <p:nvPr/>
          </p:nvSpPr>
          <p:spPr bwMode="auto">
            <a:xfrm>
              <a:off x="3035" y="2453"/>
              <a:ext cx="4" cy="17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8" name="Rectangle 294"/>
            <p:cNvSpPr>
              <a:spLocks noChangeArrowheads="1"/>
            </p:cNvSpPr>
            <p:nvPr/>
          </p:nvSpPr>
          <p:spPr bwMode="auto">
            <a:xfrm>
              <a:off x="3035" y="2626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9" name="Rectangle 295"/>
            <p:cNvSpPr>
              <a:spLocks noChangeArrowheads="1"/>
            </p:cNvSpPr>
            <p:nvPr/>
          </p:nvSpPr>
          <p:spPr bwMode="auto">
            <a:xfrm>
              <a:off x="3039" y="2626"/>
              <a:ext cx="1125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90" name="Rectangle 296"/>
            <p:cNvSpPr>
              <a:spLocks noChangeArrowheads="1"/>
            </p:cNvSpPr>
            <p:nvPr/>
          </p:nvSpPr>
          <p:spPr bwMode="auto">
            <a:xfrm>
              <a:off x="4164" y="2453"/>
              <a:ext cx="4" cy="17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91" name="Rectangle 297"/>
            <p:cNvSpPr>
              <a:spLocks noChangeArrowheads="1"/>
            </p:cNvSpPr>
            <p:nvPr/>
          </p:nvSpPr>
          <p:spPr bwMode="auto">
            <a:xfrm>
              <a:off x="4164" y="2626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92" name="Rectangle 298"/>
            <p:cNvSpPr>
              <a:spLocks noChangeArrowheads="1"/>
            </p:cNvSpPr>
            <p:nvPr/>
          </p:nvSpPr>
          <p:spPr bwMode="auto">
            <a:xfrm>
              <a:off x="4168" y="2626"/>
              <a:ext cx="1215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93" name="Rectangle 299"/>
            <p:cNvSpPr>
              <a:spLocks noChangeArrowheads="1"/>
            </p:cNvSpPr>
            <p:nvPr/>
          </p:nvSpPr>
          <p:spPr bwMode="auto">
            <a:xfrm>
              <a:off x="5383" y="2453"/>
              <a:ext cx="3" cy="17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94" name="Rectangle 300"/>
            <p:cNvSpPr>
              <a:spLocks noChangeArrowheads="1"/>
            </p:cNvSpPr>
            <p:nvPr/>
          </p:nvSpPr>
          <p:spPr bwMode="auto">
            <a:xfrm>
              <a:off x="5383" y="2626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95" name="Rectangle 301"/>
            <p:cNvSpPr>
              <a:spLocks noChangeArrowheads="1"/>
            </p:cNvSpPr>
            <p:nvPr/>
          </p:nvSpPr>
          <p:spPr bwMode="auto">
            <a:xfrm>
              <a:off x="5383" y="2626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96" name="Rectangle 302"/>
            <p:cNvSpPr>
              <a:spLocks noChangeArrowheads="1"/>
            </p:cNvSpPr>
            <p:nvPr/>
          </p:nvSpPr>
          <p:spPr bwMode="auto">
            <a:xfrm>
              <a:off x="280" y="2629"/>
              <a:ext cx="5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97" name="Freeform 303"/>
            <p:cNvSpPr>
              <a:spLocks/>
            </p:cNvSpPr>
            <p:nvPr/>
          </p:nvSpPr>
          <p:spPr bwMode="auto">
            <a:xfrm>
              <a:off x="4203" y="984"/>
              <a:ext cx="98" cy="1314"/>
            </a:xfrm>
            <a:custGeom>
              <a:avLst/>
              <a:gdLst>
                <a:gd name="T0" fmla="*/ 0 w 467"/>
                <a:gd name="T1" fmla="*/ 0 h 4805"/>
                <a:gd name="T2" fmla="*/ 234 w 467"/>
                <a:gd name="T3" fmla="*/ 401 h 4805"/>
                <a:gd name="T4" fmla="*/ 234 w 467"/>
                <a:gd name="T5" fmla="*/ 2003 h 4805"/>
                <a:gd name="T6" fmla="*/ 467 w 467"/>
                <a:gd name="T7" fmla="*/ 2403 h 4805"/>
                <a:gd name="T8" fmla="*/ 234 w 467"/>
                <a:gd name="T9" fmla="*/ 2803 h 4805"/>
                <a:gd name="T10" fmla="*/ 234 w 467"/>
                <a:gd name="T11" fmla="*/ 4405 h 4805"/>
                <a:gd name="T12" fmla="*/ 0 w 467"/>
                <a:gd name="T13" fmla="*/ 4805 h 48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7" h="4805">
                  <a:moveTo>
                    <a:pt x="0" y="0"/>
                  </a:moveTo>
                  <a:cubicBezTo>
                    <a:pt x="129" y="0"/>
                    <a:pt x="234" y="180"/>
                    <a:pt x="234" y="401"/>
                  </a:cubicBezTo>
                  <a:lnTo>
                    <a:pt x="234" y="2003"/>
                  </a:lnTo>
                  <a:cubicBezTo>
                    <a:pt x="234" y="2224"/>
                    <a:pt x="338" y="2403"/>
                    <a:pt x="467" y="2403"/>
                  </a:cubicBezTo>
                  <a:cubicBezTo>
                    <a:pt x="338" y="2403"/>
                    <a:pt x="234" y="2582"/>
                    <a:pt x="234" y="2803"/>
                  </a:cubicBezTo>
                  <a:lnTo>
                    <a:pt x="234" y="4405"/>
                  </a:lnTo>
                  <a:cubicBezTo>
                    <a:pt x="234" y="4626"/>
                    <a:pt x="129" y="4805"/>
                    <a:pt x="0" y="4805"/>
                  </a:cubicBez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98" name="Rectangle 304"/>
            <p:cNvSpPr>
              <a:spLocks noChangeArrowheads="1"/>
            </p:cNvSpPr>
            <p:nvPr/>
          </p:nvSpPr>
          <p:spPr bwMode="auto">
            <a:xfrm>
              <a:off x="4256" y="1054"/>
              <a:ext cx="5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99" name="Rectangle 305"/>
            <p:cNvSpPr>
              <a:spLocks noChangeArrowheads="1"/>
            </p:cNvSpPr>
            <p:nvPr/>
          </p:nvSpPr>
          <p:spPr bwMode="auto">
            <a:xfrm>
              <a:off x="4327" y="1388"/>
              <a:ext cx="1097" cy="9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00" name="Rectangle 306"/>
            <p:cNvSpPr>
              <a:spLocks noChangeArrowheads="1"/>
            </p:cNvSpPr>
            <p:nvPr/>
          </p:nvSpPr>
          <p:spPr bwMode="auto">
            <a:xfrm>
              <a:off x="4583" y="1459"/>
              <a:ext cx="258" cy="11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01" name="Rectangle 307"/>
            <p:cNvSpPr>
              <a:spLocks noChangeArrowheads="1"/>
            </p:cNvSpPr>
            <p:nvPr/>
          </p:nvSpPr>
          <p:spPr bwMode="auto">
            <a:xfrm>
              <a:off x="4583" y="1459"/>
              <a:ext cx="300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Модуль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02" name="Rectangle 308"/>
            <p:cNvSpPr>
              <a:spLocks noChangeArrowheads="1"/>
            </p:cNvSpPr>
            <p:nvPr/>
          </p:nvSpPr>
          <p:spPr bwMode="auto">
            <a:xfrm>
              <a:off x="4841" y="1459"/>
              <a:ext cx="53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03" name="Rectangle 309"/>
            <p:cNvSpPr>
              <a:spLocks noChangeArrowheads="1"/>
            </p:cNvSpPr>
            <p:nvPr/>
          </p:nvSpPr>
          <p:spPr bwMode="auto">
            <a:xfrm>
              <a:off x="4377" y="1683"/>
              <a:ext cx="616" cy="11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04" name="Rectangle 310"/>
            <p:cNvSpPr>
              <a:spLocks noChangeArrowheads="1"/>
            </p:cNvSpPr>
            <p:nvPr/>
          </p:nvSpPr>
          <p:spPr bwMode="auto">
            <a:xfrm>
              <a:off x="4377" y="1683"/>
              <a:ext cx="228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(ОПК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05" name="Rectangle 311"/>
            <p:cNvSpPr>
              <a:spLocks noChangeArrowheads="1"/>
            </p:cNvSpPr>
            <p:nvPr/>
          </p:nvSpPr>
          <p:spPr bwMode="auto">
            <a:xfrm>
              <a:off x="4566" y="1683"/>
              <a:ext cx="59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-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06" name="Rectangle 312"/>
            <p:cNvSpPr>
              <a:spLocks noChangeArrowheads="1"/>
            </p:cNvSpPr>
            <p:nvPr/>
          </p:nvSpPr>
          <p:spPr bwMode="auto">
            <a:xfrm>
              <a:off x="4591" y="1683"/>
              <a:ext cx="91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1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07" name="Rectangle 313"/>
            <p:cNvSpPr>
              <a:spLocks noChangeArrowheads="1"/>
            </p:cNvSpPr>
            <p:nvPr/>
          </p:nvSpPr>
          <p:spPr bwMode="auto">
            <a:xfrm>
              <a:off x="4650" y="1683"/>
              <a:ext cx="58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-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08" name="Rectangle 314"/>
            <p:cNvSpPr>
              <a:spLocks noChangeArrowheads="1"/>
            </p:cNvSpPr>
            <p:nvPr/>
          </p:nvSpPr>
          <p:spPr bwMode="auto">
            <a:xfrm>
              <a:off x="4674" y="1683"/>
              <a:ext cx="52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09" name="Rectangle 315"/>
            <p:cNvSpPr>
              <a:spLocks noChangeArrowheads="1"/>
            </p:cNvSpPr>
            <p:nvPr/>
          </p:nvSpPr>
          <p:spPr bwMode="auto">
            <a:xfrm>
              <a:off x="4693" y="1683"/>
              <a:ext cx="344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целиком,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10" name="Rectangle 316"/>
            <p:cNvSpPr>
              <a:spLocks noChangeArrowheads="1"/>
            </p:cNvSpPr>
            <p:nvPr/>
          </p:nvSpPr>
          <p:spPr bwMode="auto">
            <a:xfrm>
              <a:off x="4994" y="1683"/>
              <a:ext cx="52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11" name="Rectangle 317"/>
            <p:cNvSpPr>
              <a:spLocks noChangeArrowheads="1"/>
            </p:cNvSpPr>
            <p:nvPr/>
          </p:nvSpPr>
          <p:spPr bwMode="auto">
            <a:xfrm>
              <a:off x="4377" y="1815"/>
              <a:ext cx="554" cy="11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12" name="Rectangle 318"/>
            <p:cNvSpPr>
              <a:spLocks noChangeArrowheads="1"/>
            </p:cNvSpPr>
            <p:nvPr/>
          </p:nvSpPr>
          <p:spPr bwMode="auto">
            <a:xfrm>
              <a:off x="4377" y="1815"/>
              <a:ext cx="14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ОК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13" name="Rectangle 319"/>
            <p:cNvSpPr>
              <a:spLocks noChangeArrowheads="1"/>
            </p:cNvSpPr>
            <p:nvPr/>
          </p:nvSpPr>
          <p:spPr bwMode="auto">
            <a:xfrm>
              <a:off x="4485" y="1815"/>
              <a:ext cx="5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-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14" name="Rectangle 320"/>
            <p:cNvSpPr>
              <a:spLocks noChangeArrowheads="1"/>
            </p:cNvSpPr>
            <p:nvPr/>
          </p:nvSpPr>
          <p:spPr bwMode="auto">
            <a:xfrm>
              <a:off x="4509" y="1815"/>
              <a:ext cx="9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1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15" name="Rectangle 321"/>
            <p:cNvSpPr>
              <a:spLocks noChangeArrowheads="1"/>
            </p:cNvSpPr>
            <p:nvPr/>
          </p:nvSpPr>
          <p:spPr bwMode="auto">
            <a:xfrm>
              <a:off x="4568" y="1815"/>
              <a:ext cx="5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-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16" name="Rectangle 322"/>
            <p:cNvSpPr>
              <a:spLocks noChangeArrowheads="1"/>
            </p:cNvSpPr>
            <p:nvPr/>
          </p:nvSpPr>
          <p:spPr bwMode="auto">
            <a:xfrm>
              <a:off x="4592" y="1815"/>
              <a:ext cx="5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17" name="Rectangle 323"/>
            <p:cNvSpPr>
              <a:spLocks noChangeArrowheads="1"/>
            </p:cNvSpPr>
            <p:nvPr/>
          </p:nvSpPr>
          <p:spPr bwMode="auto">
            <a:xfrm>
              <a:off x="4612" y="1815"/>
              <a:ext cx="36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владение,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18" name="Rectangle 324"/>
            <p:cNvSpPr>
              <a:spLocks noChangeArrowheads="1"/>
            </p:cNvSpPr>
            <p:nvPr/>
          </p:nvSpPr>
          <p:spPr bwMode="auto">
            <a:xfrm>
              <a:off x="4931" y="1815"/>
              <a:ext cx="5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19" name="Rectangle 325"/>
            <p:cNvSpPr>
              <a:spLocks noChangeArrowheads="1"/>
            </p:cNvSpPr>
            <p:nvPr/>
          </p:nvSpPr>
          <p:spPr bwMode="auto">
            <a:xfrm>
              <a:off x="4377" y="1947"/>
              <a:ext cx="483" cy="11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20" name="Rectangle 326"/>
            <p:cNvSpPr>
              <a:spLocks noChangeArrowheads="1"/>
            </p:cNvSpPr>
            <p:nvPr/>
          </p:nvSpPr>
          <p:spPr bwMode="auto">
            <a:xfrm>
              <a:off x="4377" y="1948"/>
              <a:ext cx="143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ПК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21" name="Rectangle 327"/>
            <p:cNvSpPr>
              <a:spLocks noChangeArrowheads="1"/>
            </p:cNvSpPr>
            <p:nvPr/>
          </p:nvSpPr>
          <p:spPr bwMode="auto">
            <a:xfrm>
              <a:off x="4485" y="1948"/>
              <a:ext cx="59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-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22" name="Rectangle 328"/>
            <p:cNvSpPr>
              <a:spLocks noChangeArrowheads="1"/>
            </p:cNvSpPr>
            <p:nvPr/>
          </p:nvSpPr>
          <p:spPr bwMode="auto">
            <a:xfrm>
              <a:off x="4509" y="1948"/>
              <a:ext cx="92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1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23" name="Rectangle 329"/>
            <p:cNvSpPr>
              <a:spLocks noChangeArrowheads="1"/>
            </p:cNvSpPr>
            <p:nvPr/>
          </p:nvSpPr>
          <p:spPr bwMode="auto">
            <a:xfrm>
              <a:off x="4568" y="1948"/>
              <a:ext cx="59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-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24" name="Rectangle 330"/>
            <p:cNvSpPr>
              <a:spLocks noChangeArrowheads="1"/>
            </p:cNvSpPr>
            <p:nvPr/>
          </p:nvSpPr>
          <p:spPr bwMode="auto">
            <a:xfrm>
              <a:off x="4592" y="1948"/>
              <a:ext cx="53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25" name="Rectangle 331"/>
            <p:cNvSpPr>
              <a:spLocks noChangeArrowheads="1"/>
            </p:cNvSpPr>
            <p:nvPr/>
          </p:nvSpPr>
          <p:spPr bwMode="auto">
            <a:xfrm>
              <a:off x="4612" y="1948"/>
              <a:ext cx="292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знание)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26" name="Rectangle 332"/>
            <p:cNvSpPr>
              <a:spLocks noChangeArrowheads="1"/>
            </p:cNvSpPr>
            <p:nvPr/>
          </p:nvSpPr>
          <p:spPr bwMode="auto">
            <a:xfrm>
              <a:off x="4861" y="1948"/>
              <a:ext cx="52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27" name="Rectangle 333"/>
            <p:cNvSpPr>
              <a:spLocks noChangeArrowheads="1"/>
            </p:cNvSpPr>
            <p:nvPr/>
          </p:nvSpPr>
          <p:spPr bwMode="auto">
            <a:xfrm>
              <a:off x="4377" y="2171"/>
              <a:ext cx="5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28" name="Freeform 334"/>
            <p:cNvSpPr>
              <a:spLocks noEditPoints="1"/>
            </p:cNvSpPr>
            <p:nvPr/>
          </p:nvSpPr>
          <p:spPr bwMode="auto">
            <a:xfrm>
              <a:off x="1361" y="879"/>
              <a:ext cx="1693" cy="193"/>
            </a:xfrm>
            <a:custGeom>
              <a:avLst/>
              <a:gdLst>
                <a:gd name="T0" fmla="*/ 0 w 1693"/>
                <a:gd name="T1" fmla="*/ 193 h 193"/>
                <a:gd name="T2" fmla="*/ 1659 w 1693"/>
                <a:gd name="T3" fmla="*/ 31 h 193"/>
                <a:gd name="T4" fmla="*/ 1658 w 1693"/>
                <a:gd name="T5" fmla="*/ 22 h 193"/>
                <a:gd name="T6" fmla="*/ 0 w 1693"/>
                <a:gd name="T7" fmla="*/ 184 h 193"/>
                <a:gd name="T8" fmla="*/ 0 w 1693"/>
                <a:gd name="T9" fmla="*/ 193 h 193"/>
                <a:gd name="T10" fmla="*/ 1653 w 1693"/>
                <a:gd name="T11" fmla="*/ 54 h 193"/>
                <a:gd name="T12" fmla="*/ 1693 w 1693"/>
                <a:gd name="T13" fmla="*/ 23 h 193"/>
                <a:gd name="T14" fmla="*/ 1650 w 1693"/>
                <a:gd name="T15" fmla="*/ 0 h 193"/>
                <a:gd name="T16" fmla="*/ 1653 w 1693"/>
                <a:gd name="T17" fmla="*/ 54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3" h="193">
                  <a:moveTo>
                    <a:pt x="0" y="193"/>
                  </a:moveTo>
                  <a:lnTo>
                    <a:pt x="1659" y="31"/>
                  </a:lnTo>
                  <a:lnTo>
                    <a:pt x="1658" y="22"/>
                  </a:lnTo>
                  <a:lnTo>
                    <a:pt x="0" y="184"/>
                  </a:lnTo>
                  <a:lnTo>
                    <a:pt x="0" y="193"/>
                  </a:lnTo>
                  <a:close/>
                  <a:moveTo>
                    <a:pt x="1653" y="54"/>
                  </a:moveTo>
                  <a:lnTo>
                    <a:pt x="1693" y="23"/>
                  </a:lnTo>
                  <a:lnTo>
                    <a:pt x="1650" y="0"/>
                  </a:lnTo>
                  <a:lnTo>
                    <a:pt x="1653" y="54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29" name="Freeform 335"/>
            <p:cNvSpPr>
              <a:spLocks noEditPoints="1"/>
            </p:cNvSpPr>
            <p:nvPr/>
          </p:nvSpPr>
          <p:spPr bwMode="auto">
            <a:xfrm>
              <a:off x="1361" y="839"/>
              <a:ext cx="1679" cy="58"/>
            </a:xfrm>
            <a:custGeom>
              <a:avLst/>
              <a:gdLst>
                <a:gd name="T0" fmla="*/ 0 w 1679"/>
                <a:gd name="T1" fmla="*/ 0 h 58"/>
                <a:gd name="T2" fmla="*/ 1644 w 1679"/>
                <a:gd name="T3" fmla="*/ 26 h 58"/>
                <a:gd name="T4" fmla="*/ 1644 w 1679"/>
                <a:gd name="T5" fmla="*/ 36 h 58"/>
                <a:gd name="T6" fmla="*/ 0 w 1679"/>
                <a:gd name="T7" fmla="*/ 9 h 58"/>
                <a:gd name="T8" fmla="*/ 0 w 1679"/>
                <a:gd name="T9" fmla="*/ 0 h 58"/>
                <a:gd name="T10" fmla="*/ 1637 w 1679"/>
                <a:gd name="T11" fmla="*/ 4 h 58"/>
                <a:gd name="T12" fmla="*/ 1679 w 1679"/>
                <a:gd name="T13" fmla="*/ 32 h 58"/>
                <a:gd name="T14" fmla="*/ 1636 w 1679"/>
                <a:gd name="T15" fmla="*/ 58 h 58"/>
                <a:gd name="T16" fmla="*/ 1637 w 1679"/>
                <a:gd name="T17" fmla="*/ 4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9" h="58">
                  <a:moveTo>
                    <a:pt x="0" y="0"/>
                  </a:moveTo>
                  <a:lnTo>
                    <a:pt x="1644" y="26"/>
                  </a:lnTo>
                  <a:lnTo>
                    <a:pt x="1644" y="36"/>
                  </a:lnTo>
                  <a:lnTo>
                    <a:pt x="0" y="9"/>
                  </a:lnTo>
                  <a:lnTo>
                    <a:pt x="0" y="0"/>
                  </a:lnTo>
                  <a:close/>
                  <a:moveTo>
                    <a:pt x="1637" y="4"/>
                  </a:moveTo>
                  <a:lnTo>
                    <a:pt x="1679" y="32"/>
                  </a:lnTo>
                  <a:lnTo>
                    <a:pt x="1636" y="58"/>
                  </a:lnTo>
                  <a:lnTo>
                    <a:pt x="1637" y="4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30" name="Freeform 336"/>
            <p:cNvSpPr>
              <a:spLocks noEditPoints="1"/>
            </p:cNvSpPr>
            <p:nvPr/>
          </p:nvSpPr>
          <p:spPr bwMode="auto">
            <a:xfrm>
              <a:off x="1377" y="1288"/>
              <a:ext cx="1679" cy="772"/>
            </a:xfrm>
            <a:custGeom>
              <a:avLst/>
              <a:gdLst>
                <a:gd name="T0" fmla="*/ 2 w 1679"/>
                <a:gd name="T1" fmla="*/ 0 h 772"/>
                <a:gd name="T2" fmla="*/ 1647 w 1679"/>
                <a:gd name="T3" fmla="*/ 744 h 772"/>
                <a:gd name="T4" fmla="*/ 1645 w 1679"/>
                <a:gd name="T5" fmla="*/ 753 h 772"/>
                <a:gd name="T6" fmla="*/ 0 w 1679"/>
                <a:gd name="T7" fmla="*/ 8 h 772"/>
                <a:gd name="T8" fmla="*/ 2 w 1679"/>
                <a:gd name="T9" fmla="*/ 0 h 772"/>
                <a:gd name="T10" fmla="*/ 1646 w 1679"/>
                <a:gd name="T11" fmla="*/ 720 h 772"/>
                <a:gd name="T12" fmla="*/ 1679 w 1679"/>
                <a:gd name="T13" fmla="*/ 764 h 772"/>
                <a:gd name="T14" fmla="*/ 1633 w 1679"/>
                <a:gd name="T15" fmla="*/ 772 h 772"/>
                <a:gd name="T16" fmla="*/ 1646 w 1679"/>
                <a:gd name="T17" fmla="*/ 720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9" h="772">
                  <a:moveTo>
                    <a:pt x="2" y="0"/>
                  </a:moveTo>
                  <a:lnTo>
                    <a:pt x="1647" y="744"/>
                  </a:lnTo>
                  <a:lnTo>
                    <a:pt x="1645" y="753"/>
                  </a:lnTo>
                  <a:lnTo>
                    <a:pt x="0" y="8"/>
                  </a:lnTo>
                  <a:lnTo>
                    <a:pt x="2" y="0"/>
                  </a:lnTo>
                  <a:close/>
                  <a:moveTo>
                    <a:pt x="1646" y="720"/>
                  </a:moveTo>
                  <a:lnTo>
                    <a:pt x="1679" y="764"/>
                  </a:lnTo>
                  <a:lnTo>
                    <a:pt x="1633" y="772"/>
                  </a:lnTo>
                  <a:lnTo>
                    <a:pt x="1646" y="72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31" name="Freeform 337"/>
            <p:cNvSpPr>
              <a:spLocks noEditPoints="1"/>
            </p:cNvSpPr>
            <p:nvPr/>
          </p:nvSpPr>
          <p:spPr bwMode="auto">
            <a:xfrm>
              <a:off x="1387" y="1084"/>
              <a:ext cx="1652" cy="315"/>
            </a:xfrm>
            <a:custGeom>
              <a:avLst/>
              <a:gdLst>
                <a:gd name="T0" fmla="*/ 1 w 1652"/>
                <a:gd name="T1" fmla="*/ 315 h 315"/>
                <a:gd name="T2" fmla="*/ 1618 w 1652"/>
                <a:gd name="T3" fmla="*/ 31 h 315"/>
                <a:gd name="T4" fmla="*/ 1617 w 1652"/>
                <a:gd name="T5" fmla="*/ 22 h 315"/>
                <a:gd name="T6" fmla="*/ 0 w 1652"/>
                <a:gd name="T7" fmla="*/ 306 h 315"/>
                <a:gd name="T8" fmla="*/ 1 w 1652"/>
                <a:gd name="T9" fmla="*/ 315 h 315"/>
                <a:gd name="T10" fmla="*/ 1613 w 1652"/>
                <a:gd name="T11" fmla="*/ 54 h 315"/>
                <a:gd name="T12" fmla="*/ 1652 w 1652"/>
                <a:gd name="T13" fmla="*/ 20 h 315"/>
                <a:gd name="T14" fmla="*/ 1607 w 1652"/>
                <a:gd name="T15" fmla="*/ 0 h 315"/>
                <a:gd name="T16" fmla="*/ 1613 w 1652"/>
                <a:gd name="T17" fmla="*/ 5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2" h="315">
                  <a:moveTo>
                    <a:pt x="1" y="315"/>
                  </a:moveTo>
                  <a:lnTo>
                    <a:pt x="1618" y="31"/>
                  </a:lnTo>
                  <a:lnTo>
                    <a:pt x="1617" y="22"/>
                  </a:lnTo>
                  <a:lnTo>
                    <a:pt x="0" y="306"/>
                  </a:lnTo>
                  <a:lnTo>
                    <a:pt x="1" y="315"/>
                  </a:lnTo>
                  <a:close/>
                  <a:moveTo>
                    <a:pt x="1613" y="54"/>
                  </a:moveTo>
                  <a:lnTo>
                    <a:pt x="1652" y="20"/>
                  </a:lnTo>
                  <a:lnTo>
                    <a:pt x="1607" y="0"/>
                  </a:lnTo>
                  <a:lnTo>
                    <a:pt x="1613" y="54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32" name="Freeform 338"/>
            <p:cNvSpPr>
              <a:spLocks noEditPoints="1"/>
            </p:cNvSpPr>
            <p:nvPr/>
          </p:nvSpPr>
          <p:spPr bwMode="auto">
            <a:xfrm>
              <a:off x="1396" y="1133"/>
              <a:ext cx="1622" cy="430"/>
            </a:xfrm>
            <a:custGeom>
              <a:avLst/>
              <a:gdLst>
                <a:gd name="T0" fmla="*/ 1 w 1622"/>
                <a:gd name="T1" fmla="*/ 430 h 430"/>
                <a:gd name="T2" fmla="*/ 1588 w 1622"/>
                <a:gd name="T3" fmla="*/ 30 h 430"/>
                <a:gd name="T4" fmla="*/ 1587 w 1622"/>
                <a:gd name="T5" fmla="*/ 21 h 430"/>
                <a:gd name="T6" fmla="*/ 0 w 1622"/>
                <a:gd name="T7" fmla="*/ 421 h 430"/>
                <a:gd name="T8" fmla="*/ 1 w 1622"/>
                <a:gd name="T9" fmla="*/ 430 h 430"/>
                <a:gd name="T10" fmla="*/ 1584 w 1622"/>
                <a:gd name="T11" fmla="*/ 54 h 430"/>
                <a:gd name="T12" fmla="*/ 1622 w 1622"/>
                <a:gd name="T13" fmla="*/ 16 h 430"/>
                <a:gd name="T14" fmla="*/ 1576 w 1622"/>
                <a:gd name="T15" fmla="*/ 0 h 430"/>
                <a:gd name="T16" fmla="*/ 1584 w 1622"/>
                <a:gd name="T17" fmla="*/ 54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22" h="430">
                  <a:moveTo>
                    <a:pt x="1" y="430"/>
                  </a:moveTo>
                  <a:lnTo>
                    <a:pt x="1588" y="30"/>
                  </a:lnTo>
                  <a:lnTo>
                    <a:pt x="1587" y="21"/>
                  </a:lnTo>
                  <a:lnTo>
                    <a:pt x="0" y="421"/>
                  </a:lnTo>
                  <a:lnTo>
                    <a:pt x="1" y="430"/>
                  </a:lnTo>
                  <a:close/>
                  <a:moveTo>
                    <a:pt x="1584" y="54"/>
                  </a:moveTo>
                  <a:lnTo>
                    <a:pt x="1622" y="16"/>
                  </a:lnTo>
                  <a:lnTo>
                    <a:pt x="1576" y="0"/>
                  </a:lnTo>
                  <a:lnTo>
                    <a:pt x="1584" y="54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33" name="Freeform 339"/>
            <p:cNvSpPr>
              <a:spLocks noEditPoints="1"/>
            </p:cNvSpPr>
            <p:nvPr/>
          </p:nvSpPr>
          <p:spPr bwMode="auto">
            <a:xfrm>
              <a:off x="1319" y="1297"/>
              <a:ext cx="1755" cy="513"/>
            </a:xfrm>
            <a:custGeom>
              <a:avLst/>
              <a:gdLst>
                <a:gd name="T0" fmla="*/ 1 w 1755"/>
                <a:gd name="T1" fmla="*/ 513 h 513"/>
                <a:gd name="T2" fmla="*/ 1722 w 1755"/>
                <a:gd name="T3" fmla="*/ 29 h 513"/>
                <a:gd name="T4" fmla="*/ 1720 w 1755"/>
                <a:gd name="T5" fmla="*/ 20 h 513"/>
                <a:gd name="T6" fmla="*/ 0 w 1755"/>
                <a:gd name="T7" fmla="*/ 504 h 513"/>
                <a:gd name="T8" fmla="*/ 1 w 1755"/>
                <a:gd name="T9" fmla="*/ 513 h 513"/>
                <a:gd name="T10" fmla="*/ 1718 w 1755"/>
                <a:gd name="T11" fmla="*/ 53 h 513"/>
                <a:gd name="T12" fmla="*/ 1755 w 1755"/>
                <a:gd name="T13" fmla="*/ 15 h 513"/>
                <a:gd name="T14" fmla="*/ 1710 w 1755"/>
                <a:gd name="T15" fmla="*/ 0 h 513"/>
                <a:gd name="T16" fmla="*/ 1718 w 1755"/>
                <a:gd name="T17" fmla="*/ 5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55" h="513">
                  <a:moveTo>
                    <a:pt x="1" y="513"/>
                  </a:moveTo>
                  <a:lnTo>
                    <a:pt x="1722" y="29"/>
                  </a:lnTo>
                  <a:lnTo>
                    <a:pt x="1720" y="20"/>
                  </a:lnTo>
                  <a:lnTo>
                    <a:pt x="0" y="504"/>
                  </a:lnTo>
                  <a:lnTo>
                    <a:pt x="1" y="513"/>
                  </a:lnTo>
                  <a:close/>
                  <a:moveTo>
                    <a:pt x="1718" y="53"/>
                  </a:moveTo>
                  <a:lnTo>
                    <a:pt x="1755" y="15"/>
                  </a:lnTo>
                  <a:lnTo>
                    <a:pt x="1710" y="0"/>
                  </a:lnTo>
                  <a:lnTo>
                    <a:pt x="1718" y="53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34" name="Freeform 340"/>
            <p:cNvSpPr>
              <a:spLocks noEditPoints="1"/>
            </p:cNvSpPr>
            <p:nvPr/>
          </p:nvSpPr>
          <p:spPr bwMode="auto">
            <a:xfrm>
              <a:off x="1398" y="2047"/>
              <a:ext cx="1618" cy="111"/>
            </a:xfrm>
            <a:custGeom>
              <a:avLst/>
              <a:gdLst>
                <a:gd name="T0" fmla="*/ 1 w 1618"/>
                <a:gd name="T1" fmla="*/ 0 h 111"/>
                <a:gd name="T2" fmla="*/ 1583 w 1618"/>
                <a:gd name="T3" fmla="*/ 79 h 111"/>
                <a:gd name="T4" fmla="*/ 1583 w 1618"/>
                <a:gd name="T5" fmla="*/ 88 h 111"/>
                <a:gd name="T6" fmla="*/ 0 w 1618"/>
                <a:gd name="T7" fmla="*/ 9 h 111"/>
                <a:gd name="T8" fmla="*/ 1 w 1618"/>
                <a:gd name="T9" fmla="*/ 0 h 111"/>
                <a:gd name="T10" fmla="*/ 1577 w 1618"/>
                <a:gd name="T11" fmla="*/ 56 h 111"/>
                <a:gd name="T12" fmla="*/ 1618 w 1618"/>
                <a:gd name="T13" fmla="*/ 85 h 111"/>
                <a:gd name="T14" fmla="*/ 1575 w 1618"/>
                <a:gd name="T15" fmla="*/ 111 h 111"/>
                <a:gd name="T16" fmla="*/ 1577 w 1618"/>
                <a:gd name="T17" fmla="*/ 56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18" h="111">
                  <a:moveTo>
                    <a:pt x="1" y="0"/>
                  </a:moveTo>
                  <a:lnTo>
                    <a:pt x="1583" y="79"/>
                  </a:lnTo>
                  <a:lnTo>
                    <a:pt x="1583" y="88"/>
                  </a:lnTo>
                  <a:lnTo>
                    <a:pt x="0" y="9"/>
                  </a:lnTo>
                  <a:lnTo>
                    <a:pt x="1" y="0"/>
                  </a:lnTo>
                  <a:close/>
                  <a:moveTo>
                    <a:pt x="1577" y="56"/>
                  </a:moveTo>
                  <a:lnTo>
                    <a:pt x="1618" y="85"/>
                  </a:lnTo>
                  <a:lnTo>
                    <a:pt x="1575" y="111"/>
                  </a:lnTo>
                  <a:lnTo>
                    <a:pt x="1577" y="56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35" name="Freeform 341"/>
            <p:cNvSpPr>
              <a:spLocks noEditPoints="1"/>
            </p:cNvSpPr>
            <p:nvPr/>
          </p:nvSpPr>
          <p:spPr bwMode="auto">
            <a:xfrm>
              <a:off x="1395" y="1388"/>
              <a:ext cx="1621" cy="831"/>
            </a:xfrm>
            <a:custGeom>
              <a:avLst/>
              <a:gdLst>
                <a:gd name="T0" fmla="*/ 3 w 1621"/>
                <a:gd name="T1" fmla="*/ 831 h 831"/>
                <a:gd name="T2" fmla="*/ 1590 w 1621"/>
                <a:gd name="T3" fmla="*/ 27 h 831"/>
                <a:gd name="T4" fmla="*/ 1587 w 1621"/>
                <a:gd name="T5" fmla="*/ 18 h 831"/>
                <a:gd name="T6" fmla="*/ 0 w 1621"/>
                <a:gd name="T7" fmla="*/ 822 h 831"/>
                <a:gd name="T8" fmla="*/ 3 w 1621"/>
                <a:gd name="T9" fmla="*/ 831 h 831"/>
                <a:gd name="T10" fmla="*/ 1589 w 1621"/>
                <a:gd name="T11" fmla="*/ 51 h 831"/>
                <a:gd name="T12" fmla="*/ 1621 w 1621"/>
                <a:gd name="T13" fmla="*/ 6 h 831"/>
                <a:gd name="T14" fmla="*/ 1574 w 1621"/>
                <a:gd name="T15" fmla="*/ 0 h 831"/>
                <a:gd name="T16" fmla="*/ 1589 w 1621"/>
                <a:gd name="T17" fmla="*/ 51 h 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21" h="831">
                  <a:moveTo>
                    <a:pt x="3" y="831"/>
                  </a:moveTo>
                  <a:lnTo>
                    <a:pt x="1590" y="27"/>
                  </a:lnTo>
                  <a:lnTo>
                    <a:pt x="1587" y="18"/>
                  </a:lnTo>
                  <a:lnTo>
                    <a:pt x="0" y="822"/>
                  </a:lnTo>
                  <a:lnTo>
                    <a:pt x="3" y="831"/>
                  </a:lnTo>
                  <a:close/>
                  <a:moveTo>
                    <a:pt x="1589" y="51"/>
                  </a:moveTo>
                  <a:lnTo>
                    <a:pt x="1621" y="6"/>
                  </a:lnTo>
                  <a:lnTo>
                    <a:pt x="1574" y="0"/>
                  </a:lnTo>
                  <a:lnTo>
                    <a:pt x="1589" y="51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36" name="Freeform 342"/>
            <p:cNvSpPr>
              <a:spLocks noEditPoints="1"/>
            </p:cNvSpPr>
            <p:nvPr/>
          </p:nvSpPr>
          <p:spPr bwMode="auto">
            <a:xfrm>
              <a:off x="1399" y="2501"/>
              <a:ext cx="1664" cy="55"/>
            </a:xfrm>
            <a:custGeom>
              <a:avLst/>
              <a:gdLst>
                <a:gd name="T0" fmla="*/ 0 w 1664"/>
                <a:gd name="T1" fmla="*/ 53 h 55"/>
                <a:gd name="T2" fmla="*/ 1629 w 1664"/>
                <a:gd name="T3" fmla="*/ 32 h 55"/>
                <a:gd name="T4" fmla="*/ 1629 w 1664"/>
                <a:gd name="T5" fmla="*/ 23 h 55"/>
                <a:gd name="T6" fmla="*/ 0 w 1664"/>
                <a:gd name="T7" fmla="*/ 44 h 55"/>
                <a:gd name="T8" fmla="*/ 0 w 1664"/>
                <a:gd name="T9" fmla="*/ 53 h 55"/>
                <a:gd name="T10" fmla="*/ 1622 w 1664"/>
                <a:gd name="T11" fmla="*/ 55 h 55"/>
                <a:gd name="T12" fmla="*/ 1664 w 1664"/>
                <a:gd name="T13" fmla="*/ 27 h 55"/>
                <a:gd name="T14" fmla="*/ 1621 w 1664"/>
                <a:gd name="T15" fmla="*/ 0 h 55"/>
                <a:gd name="T16" fmla="*/ 1622 w 1664"/>
                <a:gd name="T17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64" h="55">
                  <a:moveTo>
                    <a:pt x="0" y="53"/>
                  </a:moveTo>
                  <a:lnTo>
                    <a:pt x="1629" y="32"/>
                  </a:lnTo>
                  <a:lnTo>
                    <a:pt x="1629" y="23"/>
                  </a:lnTo>
                  <a:lnTo>
                    <a:pt x="0" y="44"/>
                  </a:lnTo>
                  <a:lnTo>
                    <a:pt x="0" y="53"/>
                  </a:lnTo>
                  <a:close/>
                  <a:moveTo>
                    <a:pt x="1622" y="55"/>
                  </a:moveTo>
                  <a:lnTo>
                    <a:pt x="1664" y="27"/>
                  </a:lnTo>
                  <a:lnTo>
                    <a:pt x="1621" y="0"/>
                  </a:lnTo>
                  <a:lnTo>
                    <a:pt x="1622" y="55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37" name="Freeform 343"/>
            <p:cNvSpPr>
              <a:spLocks noEditPoints="1"/>
            </p:cNvSpPr>
            <p:nvPr/>
          </p:nvSpPr>
          <p:spPr bwMode="auto">
            <a:xfrm>
              <a:off x="1368" y="2366"/>
              <a:ext cx="1672" cy="96"/>
            </a:xfrm>
            <a:custGeom>
              <a:avLst/>
              <a:gdLst>
                <a:gd name="T0" fmla="*/ 1 w 1672"/>
                <a:gd name="T1" fmla="*/ 0 h 96"/>
                <a:gd name="T2" fmla="*/ 1637 w 1672"/>
                <a:gd name="T3" fmla="*/ 65 h 96"/>
                <a:gd name="T4" fmla="*/ 1637 w 1672"/>
                <a:gd name="T5" fmla="*/ 74 h 96"/>
                <a:gd name="T6" fmla="*/ 0 w 1672"/>
                <a:gd name="T7" fmla="*/ 9 h 96"/>
                <a:gd name="T8" fmla="*/ 1 w 1672"/>
                <a:gd name="T9" fmla="*/ 0 h 96"/>
                <a:gd name="T10" fmla="*/ 1630 w 1672"/>
                <a:gd name="T11" fmla="*/ 42 h 96"/>
                <a:gd name="T12" fmla="*/ 1672 w 1672"/>
                <a:gd name="T13" fmla="*/ 71 h 96"/>
                <a:gd name="T14" fmla="*/ 1629 w 1672"/>
                <a:gd name="T15" fmla="*/ 96 h 96"/>
                <a:gd name="T16" fmla="*/ 1630 w 1672"/>
                <a:gd name="T17" fmla="*/ 4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2" h="96">
                  <a:moveTo>
                    <a:pt x="1" y="0"/>
                  </a:moveTo>
                  <a:lnTo>
                    <a:pt x="1637" y="65"/>
                  </a:lnTo>
                  <a:lnTo>
                    <a:pt x="1637" y="74"/>
                  </a:lnTo>
                  <a:lnTo>
                    <a:pt x="0" y="9"/>
                  </a:lnTo>
                  <a:lnTo>
                    <a:pt x="1" y="0"/>
                  </a:lnTo>
                  <a:close/>
                  <a:moveTo>
                    <a:pt x="1630" y="42"/>
                  </a:moveTo>
                  <a:lnTo>
                    <a:pt x="1672" y="71"/>
                  </a:lnTo>
                  <a:lnTo>
                    <a:pt x="1629" y="96"/>
                  </a:lnTo>
                  <a:lnTo>
                    <a:pt x="1630" y="42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38" name="Freeform 344"/>
            <p:cNvSpPr>
              <a:spLocks noEditPoints="1"/>
            </p:cNvSpPr>
            <p:nvPr/>
          </p:nvSpPr>
          <p:spPr bwMode="auto">
            <a:xfrm>
              <a:off x="1368" y="1641"/>
              <a:ext cx="1658" cy="272"/>
            </a:xfrm>
            <a:custGeom>
              <a:avLst/>
              <a:gdLst>
                <a:gd name="T0" fmla="*/ 0 w 1658"/>
                <a:gd name="T1" fmla="*/ 272 h 272"/>
                <a:gd name="T2" fmla="*/ 1623 w 1658"/>
                <a:gd name="T3" fmla="*/ 31 h 272"/>
                <a:gd name="T4" fmla="*/ 1623 w 1658"/>
                <a:gd name="T5" fmla="*/ 22 h 272"/>
                <a:gd name="T6" fmla="*/ 0 w 1658"/>
                <a:gd name="T7" fmla="*/ 263 h 272"/>
                <a:gd name="T8" fmla="*/ 0 w 1658"/>
                <a:gd name="T9" fmla="*/ 272 h 272"/>
                <a:gd name="T10" fmla="*/ 1618 w 1658"/>
                <a:gd name="T11" fmla="*/ 54 h 272"/>
                <a:gd name="T12" fmla="*/ 1658 w 1658"/>
                <a:gd name="T13" fmla="*/ 21 h 272"/>
                <a:gd name="T14" fmla="*/ 1614 w 1658"/>
                <a:gd name="T15" fmla="*/ 0 h 272"/>
                <a:gd name="T16" fmla="*/ 1618 w 1658"/>
                <a:gd name="T17" fmla="*/ 54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8" h="272">
                  <a:moveTo>
                    <a:pt x="0" y="272"/>
                  </a:moveTo>
                  <a:lnTo>
                    <a:pt x="1623" y="31"/>
                  </a:lnTo>
                  <a:lnTo>
                    <a:pt x="1623" y="22"/>
                  </a:lnTo>
                  <a:lnTo>
                    <a:pt x="0" y="263"/>
                  </a:lnTo>
                  <a:lnTo>
                    <a:pt x="0" y="272"/>
                  </a:lnTo>
                  <a:close/>
                  <a:moveTo>
                    <a:pt x="1618" y="54"/>
                  </a:moveTo>
                  <a:lnTo>
                    <a:pt x="1658" y="21"/>
                  </a:lnTo>
                  <a:lnTo>
                    <a:pt x="1614" y="0"/>
                  </a:lnTo>
                  <a:lnTo>
                    <a:pt x="1618" y="54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210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None/>
              <a:defRPr/>
            </a:pPr>
            <a:r>
              <a:rPr lang="ru-RU" sz="2000" kern="0" dirty="0" smtClean="0"/>
              <a:t>7</a:t>
            </a:r>
            <a:endParaRPr lang="ru-RU" sz="2000" kern="0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914407" y="586979"/>
            <a:ext cx="7554527" cy="2628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rgbClr val="FFFFFF"/>
              </a:buClr>
              <a:buNone/>
              <a:defRPr/>
            </a:pPr>
            <a:r>
              <a:rPr lang="ru-RU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 проектирования Карт компетенций</a:t>
            </a:r>
            <a:endParaRPr lang="ru-RU" sz="24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FFFFFF"/>
              </a:buClr>
              <a:buNone/>
              <a:defRPr/>
            </a:pPr>
            <a:endParaRPr lang="ru-RU" sz="12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FFFFFF"/>
              </a:buClr>
              <a:buNone/>
              <a:defRPr/>
            </a:pPr>
            <a:endParaRPr lang="ru-RU" sz="1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ts val="0"/>
              </a:spcBef>
              <a:buClr>
                <a:srgbClr val="FFFFFF"/>
              </a:buClr>
              <a:buSzPct val="100000"/>
              <a:buFont typeface="+mj-lt"/>
              <a:buAutoNum type="arabicPeriod"/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Декомпозиция компетенции на «владения». «Владеть» означает комплексно применять (использовать) приобретенные знания, умения и навыки для решения усложненных задач, в том числе в новых нетипичных условиях.</a:t>
            </a:r>
          </a:p>
        </p:txBody>
      </p:sp>
    </p:spTree>
    <p:extLst>
      <p:ext uri="{BB962C8B-B14F-4D97-AF65-F5344CB8AC3E}">
        <p14:creationId xmlns:p14="http://schemas.microsoft.com/office/powerpoint/2010/main" val="327567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None/>
              <a:defRPr/>
            </a:pPr>
            <a:r>
              <a:rPr lang="ru-RU" sz="2000" kern="0" dirty="0" smtClean="0"/>
              <a:t>8</a:t>
            </a:r>
            <a:endParaRPr lang="ru-RU" sz="2000" kern="0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914407" y="586979"/>
            <a:ext cx="7554527" cy="3896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rgbClr val="FFFFFF"/>
              </a:buClr>
              <a:buNone/>
              <a:defRPr/>
            </a:pPr>
            <a:r>
              <a:rPr lang="ru-RU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 проектирования Карт компетенций</a:t>
            </a:r>
            <a:endParaRPr lang="ru-RU" sz="24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FFFFFF"/>
              </a:buClr>
              <a:buNone/>
              <a:defRPr/>
            </a:pPr>
            <a:endParaRPr lang="ru-RU" sz="1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ts val="0"/>
              </a:spcBef>
              <a:buClr>
                <a:srgbClr val="FFFFFF"/>
              </a:buClr>
              <a:buSzPct val="100000"/>
              <a:buFont typeface="+mj-lt"/>
              <a:buAutoNum type="arabicPeriod" startAt="3"/>
              <a:defRPr/>
            </a:pPr>
            <a:endParaRPr lang="ru-RU" sz="22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ts val="0"/>
              </a:spcBef>
              <a:buClr>
                <a:srgbClr val="FFFFFF"/>
              </a:buClr>
              <a:buSzPct val="100000"/>
              <a:buFont typeface="+mj-lt"/>
              <a:buAutoNum type="arabicPeriod" startAt="2"/>
              <a:defRPr/>
            </a:pPr>
            <a:r>
              <a:rPr lang="ru-RU" sz="24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Декомпозиция «владений» на «умения» и «навыки». «Уметь» означает решать типичные задачи на основе воспроизведения стандартных алгоритмов решения. «Навыки – умение, доведенное до автоматизма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0" indent="-457200">
              <a:spcBef>
                <a:spcPts val="0"/>
              </a:spcBef>
              <a:buClr>
                <a:srgbClr val="FFFFFF"/>
              </a:buClr>
              <a:buSzPct val="100000"/>
              <a:buFont typeface="+mj-lt"/>
              <a:buAutoNum type="arabicPeriod" startAt="2"/>
              <a:defRPr/>
            </a:pPr>
            <a:endParaRPr lang="ru-RU" sz="24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ts val="0"/>
              </a:spcBef>
              <a:buClr>
                <a:srgbClr val="FFFFFF"/>
              </a:buClr>
              <a:buSzPct val="100000"/>
              <a:buFont typeface="+mj-lt"/>
              <a:buAutoNum type="arabicPeriod" startAt="3"/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Определение необходимого объема теоретических и прикладных знаний, обеспечивающих формирование умений, навыков и владений.</a:t>
            </a:r>
          </a:p>
        </p:txBody>
      </p:sp>
    </p:spTree>
    <p:extLst>
      <p:ext uri="{BB962C8B-B14F-4D97-AF65-F5344CB8AC3E}">
        <p14:creationId xmlns:p14="http://schemas.microsoft.com/office/powerpoint/2010/main" val="416376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81000" y="819150"/>
            <a:ext cx="8229600" cy="3619500"/>
          </a:xfrm>
        </p:spPr>
        <p:txBody>
          <a:bodyPr/>
          <a:lstStyle/>
          <a:p>
            <a:pPr marL="0" indent="0">
              <a:lnSpc>
                <a:spcPts val="2500"/>
              </a:lnSpc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3000"/>
              </a:lnSpc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разработке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 профессиональных компетенций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рекомендуется проанализировать соответствующие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стандарты,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выбрать из них трудовые функции, относящиеся к компетенциям выпускников образовательных программ, и использовать описания трудовых действий, необходимых умений и необходимых знаний.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2500"/>
              </a:lnSpc>
              <a:spcBef>
                <a:spcPts val="1200"/>
              </a:spcBef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/>
          </a:p>
          <a:p>
            <a:endParaRPr lang="ru-RU" sz="28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29111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9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46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6080</TotalTime>
  <Words>650</Words>
  <Application>Microsoft Office PowerPoint</Application>
  <PresentationFormat>Экран (16:9)</PresentationFormat>
  <Paragraphs>241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Оформление по умолчанию</vt:lpstr>
      <vt:lpstr>Текстура</vt:lpstr>
      <vt:lpstr>1</vt:lpstr>
      <vt:lpstr>2</vt:lpstr>
      <vt:lpstr>3</vt:lpstr>
      <vt:lpstr>4</vt:lpstr>
      <vt:lpstr>5</vt:lpstr>
      <vt:lpstr>ПООП аспирантуры.  Алгоритм проектирования структуры ОП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12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Катя</dc:creator>
  <cp:lastModifiedBy>Катя</cp:lastModifiedBy>
  <cp:revision>303</cp:revision>
  <cp:lastPrinted>2015-03-18T10:44:42Z</cp:lastPrinted>
  <dcterms:created xsi:type="dcterms:W3CDTF">1601-01-01T00:00:00Z</dcterms:created>
  <dcterms:modified xsi:type="dcterms:W3CDTF">2015-05-17T21:25:17Z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